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1_B46C07DF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  <p:sldMasterId id="2147483721" r:id="rId2"/>
    <p:sldMasterId id="2147483795" r:id="rId3"/>
  </p:sldMasterIdLst>
  <p:notesMasterIdLst>
    <p:notesMasterId r:id="rId69"/>
  </p:notesMasterIdLst>
  <p:sldIdLst>
    <p:sldId id="258" r:id="rId4"/>
    <p:sldId id="326" r:id="rId5"/>
    <p:sldId id="356" r:id="rId6"/>
    <p:sldId id="355" r:id="rId7"/>
    <p:sldId id="367" r:id="rId8"/>
    <p:sldId id="358" r:id="rId9"/>
    <p:sldId id="286" r:id="rId10"/>
    <p:sldId id="359" r:id="rId11"/>
    <p:sldId id="361" r:id="rId12"/>
    <p:sldId id="322" r:id="rId13"/>
    <p:sldId id="323" r:id="rId14"/>
    <p:sldId id="362" r:id="rId15"/>
    <p:sldId id="364" r:id="rId16"/>
    <p:sldId id="366" r:id="rId17"/>
    <p:sldId id="376" r:id="rId18"/>
    <p:sldId id="375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7" r:id="rId29"/>
    <p:sldId id="386" r:id="rId30"/>
    <p:sldId id="388" r:id="rId31"/>
    <p:sldId id="389" r:id="rId32"/>
    <p:sldId id="390" r:id="rId33"/>
    <p:sldId id="391" r:id="rId34"/>
    <p:sldId id="374" r:id="rId35"/>
    <p:sldId id="372" r:id="rId36"/>
    <p:sldId id="368" r:id="rId37"/>
    <p:sldId id="327" r:id="rId38"/>
    <p:sldId id="373" r:id="rId39"/>
    <p:sldId id="320" r:id="rId40"/>
    <p:sldId id="319" r:id="rId41"/>
    <p:sldId id="331" r:id="rId42"/>
    <p:sldId id="369" r:id="rId43"/>
    <p:sldId id="371" r:id="rId44"/>
    <p:sldId id="257" r:id="rId45"/>
    <p:sldId id="337" r:id="rId46"/>
    <p:sldId id="346" r:id="rId47"/>
    <p:sldId id="338" r:id="rId48"/>
    <p:sldId id="347" r:id="rId49"/>
    <p:sldId id="348" r:id="rId50"/>
    <p:sldId id="349" r:id="rId51"/>
    <p:sldId id="350" r:id="rId52"/>
    <p:sldId id="341" r:id="rId53"/>
    <p:sldId id="339" r:id="rId54"/>
    <p:sldId id="342" r:id="rId55"/>
    <p:sldId id="353" r:id="rId56"/>
    <p:sldId id="343" r:id="rId57"/>
    <p:sldId id="344" r:id="rId58"/>
    <p:sldId id="354" r:id="rId59"/>
    <p:sldId id="260" r:id="rId60"/>
    <p:sldId id="259" r:id="rId61"/>
    <p:sldId id="297" r:id="rId62"/>
    <p:sldId id="299" r:id="rId63"/>
    <p:sldId id="334" r:id="rId64"/>
    <p:sldId id="330" r:id="rId65"/>
    <p:sldId id="392" r:id="rId66"/>
    <p:sldId id="393" r:id="rId67"/>
    <p:sldId id="351" r:id="rId68"/>
  </p:sldIdLst>
  <p:sldSz cx="14630400" cy="10058400"/>
  <p:notesSz cx="6858000" cy="9144000"/>
  <p:defaultTextStyle>
    <a:defPPr>
      <a:defRPr lang="en-US"/>
    </a:defPPr>
    <a:lvl1pPr marL="0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1pPr>
    <a:lvl2pPr marL="570536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2pPr>
    <a:lvl3pPr marL="1141072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3pPr>
    <a:lvl4pPr marL="1711608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4pPr>
    <a:lvl5pPr marL="2282144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5pPr>
    <a:lvl6pPr marL="2852679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6pPr>
    <a:lvl7pPr marL="3423215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7pPr>
    <a:lvl8pPr marL="3993752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8pPr>
    <a:lvl9pPr marL="4564287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B332D1-1121-80F3-A70E-0AF183502405}" name="Shin YASUDA" initials="SY" userId="40cc143e5992530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E5"/>
    <a:srgbClr val="F010C0"/>
    <a:srgbClr val="EA9916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53" d="100"/>
          <a:sy n="53" d="100"/>
        </p:scale>
        <p:origin x="143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8/10/relationships/authors" Target="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comments/modernComment_101_B46C07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ED0B56-9ED2-43ED-8648-8CC1E24F8C77}" authorId="{42B332D1-1121-80F3-A70E-0AF183502405}" created="2024-05-29T14:54:21.891">
    <pc:sldMkLst xmlns:pc="http://schemas.microsoft.com/office/powerpoint/2013/main/command">
      <pc:docMk/>
      <pc:sldMk cId="3026978783" sldId="257"/>
    </pc:sldMkLst>
    <p188:txBody>
      <a:bodyPr/>
      <a:lstStyle/>
      <a:p>
        <a:r>
          <a:rPr lang="ja-JP" altLang="en-US"/>
          <a:t>e.g: for the 84-Pt atoms cluster → Order 5: 4 billion paths
→ Order 9: 1017 paths! (&gt; 1000 years of cpu time…)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60BA5-15F2-41B5-842B-69C022B77F51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85863" y="1143000"/>
            <a:ext cx="4486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40940-EA32-4491-ACB9-A747F9F7CB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1pPr>
    <a:lvl2pPr marL="570536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2pPr>
    <a:lvl3pPr marL="1141072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3pPr>
    <a:lvl4pPr marL="1711608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4pPr>
    <a:lvl5pPr marL="2282144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5pPr>
    <a:lvl6pPr marL="2852679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6pPr>
    <a:lvl7pPr marL="3423215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7pPr>
    <a:lvl8pPr marL="3993752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8pPr>
    <a:lvl9pPr marL="4564287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have to change the logo to new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792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use it to the atomic chain of STO.</a:t>
            </a:r>
            <a:br>
              <a:rPr kumimoji="1" lang="en-US" altLang="ja-JP" dirty="0"/>
            </a:br>
            <a:r>
              <a:rPr kumimoji="1" lang="en-US" altLang="ja-JP" dirty="0"/>
              <a:t>Here we have a Titanium-Strontium chain with the atomic distance, 3.4 and this photoelectron kinetic energy.</a:t>
            </a:r>
          </a:p>
          <a:p>
            <a:r>
              <a:rPr kumimoji="1" lang="en-US" altLang="ja-JP" dirty="0"/>
              <a:t>And it is just a linear chain so what we consider are forward scattering and backscattering from an atom.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1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have globally the same spectrum as MI.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8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Additionally, we tested the renormalization method here.</a:t>
            </a:r>
          </a:p>
          <a:p>
            <a:r>
              <a:rPr kumimoji="1" lang="en-US" altLang="ja-JP" dirty="0"/>
              <a:t>We clearly see that the divergence vanishes and we have good agreement with MI by the renormalization.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Didier: We need to have the same n here as SE for the comparison.</a:t>
            </a:r>
          </a:p>
          <a:p>
            <a:r>
              <a:rPr kumimoji="1" lang="en-US" altLang="ja-JP" dirty="0"/>
              <a:t>But it is possible to have higher n and in this case we have more nice </a:t>
            </a:r>
            <a:r>
              <a:rPr kumimoji="1" lang="en-US" altLang="ja-JP"/>
              <a:t>agreement with MI.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72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Frame of our aim: </a:t>
            </a:r>
            <a:r>
              <a:rPr lang="en-US" altLang="ja-JP" sz="1600" dirty="0"/>
              <a:t>To apply also path filtering with renormalization for calculation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15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figure of SF for Sr</a:t>
            </a:r>
          </a:p>
          <a:p>
            <a:r>
              <a:rPr kumimoji="1" lang="en-US" altLang="ja-JP" dirty="0"/>
              <a:t>Remove it work on transition to the next slide with explanation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1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637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589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85863" y="1143000"/>
            <a:ext cx="44862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335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analyze depth at θ= 60° is twice as low as θ=0° for example. At higher θ, we lose a contribution from the bulk part of the sample.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168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# </a:t>
            </a:r>
            <a:r>
              <a:rPr kumimoji="1" lang="en-US" altLang="ja-JP" dirty="0" err="1"/>
              <a:t>Ph.D</a:t>
            </a:r>
            <a:r>
              <a:rPr kumimoji="1" lang="en-US" altLang="ja-JP" dirty="0"/>
              <a:t> #permanent</a:t>
            </a:r>
          </a:p>
          <a:p>
            <a:r>
              <a:rPr kumimoji="1" lang="en-US" altLang="ja-JP" dirty="0"/>
              <a:t>1, 2, figure, 3</a:t>
            </a:r>
            <a:r>
              <a:rPr kumimoji="1" lang="ja-JP" altLang="en-US" dirty="0"/>
              <a:t>の順番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2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So as in the topic.</a:t>
            </a:r>
          </a:p>
          <a:p>
            <a:r>
              <a:rPr kumimoji="1" lang="en-GB" altLang="ja-JP" dirty="0"/>
              <a:t>We are interested in the perovskites </a:t>
            </a:r>
            <a:r>
              <a:rPr kumimoji="1" lang="en-GB" altLang="ja-JP" dirty="0" err="1"/>
              <a:t>esp</a:t>
            </a:r>
            <a:r>
              <a:rPr kumimoji="1" lang="en-GB" altLang="ja-JP" dirty="0"/>
              <a:t>, Strontium Titanium Oxygen, or STO, because small changes in its structure are responsible for essential properties.</a:t>
            </a:r>
          </a:p>
          <a:p>
            <a:r>
              <a:rPr kumimoji="1" lang="en-GB" altLang="ja-JP" dirty="0"/>
              <a:t>And it is of great technological importance.</a:t>
            </a:r>
          </a:p>
          <a:p>
            <a:r>
              <a:rPr kumimoji="1" lang="en-GB" altLang="ja-JP" dirty="0"/>
              <a:t>The unit cell is a face-centred one, where we have 8 </a:t>
            </a:r>
            <a:r>
              <a:rPr kumimoji="1" lang="en-GB" altLang="ja-JP" dirty="0" err="1"/>
              <a:t>Srs</a:t>
            </a:r>
            <a:r>
              <a:rPr kumimoji="1" lang="en-GB" altLang="ja-JP" dirty="0"/>
              <a:t> at each vortex, 6 Oxygen at each centre of the faces and 1 Titanium in the centre.</a:t>
            </a:r>
          </a:p>
          <a:p>
            <a:r>
              <a:rPr kumimoji="1" lang="en-GB" altLang="ja-JP" dirty="0"/>
              <a:t>Here is an example of 2-dimensional electron gas formation.</a:t>
            </a:r>
          </a:p>
          <a:p>
            <a:r>
              <a:rPr kumimoji="1" lang="en-GB" altLang="ja-JP" dirty="0"/>
              <a:t>Firstly, on the left we have the iron and the STO layer and interface.</a:t>
            </a:r>
          </a:p>
          <a:p>
            <a:r>
              <a:rPr kumimoji="1" lang="en-GB" altLang="ja-JP" dirty="0"/>
              <a:t>Secondly, oxygen migrates to the iron layer and we have oxidised irons and oxygen vacancies.</a:t>
            </a:r>
          </a:p>
          <a:p>
            <a:r>
              <a:rPr kumimoji="1" lang="en-GB" altLang="ja-JP" dirty="0"/>
              <a:t>And if you look at the unit cell on the right, we have an oxygen vacancy and it causes the titanium to deviate upwards.</a:t>
            </a:r>
          </a:p>
          <a:p>
            <a:r>
              <a:rPr kumimoji="1" lang="en-GB" altLang="ja-JP" dirty="0"/>
              <a:t>However, to understand and control such a property we need accurate crystallographic information, chemical resolution and surface sensitivity and the best way to do that is with X-ray photoelectron diffraction, called XPD.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14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need to understand the principle of XPD.</a:t>
            </a:r>
          </a:p>
          <a:p>
            <a:r>
              <a:rPr kumimoji="1" lang="en-GB" altLang="ja-JP" dirty="0"/>
              <a:t>When the sample is rotated along the normal to the surface, we</a:t>
            </a:r>
            <a:r>
              <a:rPr kumimoji="1" lang="ja-JP" altLang="en-US" dirty="0"/>
              <a:t> </a:t>
            </a:r>
            <a:r>
              <a:rPr kumimoji="1" lang="en-GB" altLang="ja-JP" dirty="0"/>
              <a:t>talk about an azimuthal spectrum and otherwise of a polar spectrum.</a:t>
            </a:r>
          </a:p>
          <a:p>
            <a:r>
              <a:rPr kumimoji="1" lang="en-GB" altLang="ja-JP" dirty="0"/>
              <a:t>In the</a:t>
            </a:r>
            <a:r>
              <a:rPr kumimoji="1" lang="ja-JP" altLang="en-US" dirty="0"/>
              <a:t>　</a:t>
            </a:r>
            <a:r>
              <a:rPr kumimoji="1" lang="en-GB" altLang="ja-JP" dirty="0"/>
              <a:t>following, we will only deal with polar spectra.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Didier: The photoelectron gathers crystallographic information by repeated scatterings with atoms along its way out.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37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Going further, it is valuable to compare experimental and simulation results.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The first reason is that all the information we seek is in the spectrum, but we have no direct way to retrieve it.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And this information can only be accurately extracted by comparison with a theoretical model, which is in the framework of </a:t>
            </a:r>
            <a:r>
              <a:rPr kumimoji="1" lang="en-GB" altLang="ja-JP" dirty="0" err="1"/>
              <a:t>multiscattering</a:t>
            </a:r>
            <a:r>
              <a:rPr kumimoji="1" lang="en-GB" altLang="ja-JP" dirty="0"/>
              <a:t> theory.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4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This is an example of the comparison.</a:t>
            </a:r>
          </a:p>
          <a:p>
            <a:r>
              <a:rPr kumimoji="1" lang="en-GB" altLang="ja-JP" dirty="0"/>
              <a:t>On the left we have polar scans of the silicon 001 substrate. </a:t>
            </a:r>
          </a:p>
          <a:p>
            <a:r>
              <a:rPr kumimoji="1" lang="en-GB" altLang="ja-JP" dirty="0"/>
              <a:t>The thick line is from an experiment so we have the main peaks corresponding to dense atomic directions. </a:t>
            </a:r>
          </a:p>
          <a:p>
            <a:r>
              <a:rPr kumimoji="1" lang="en-GB" altLang="ja-JP" dirty="0"/>
              <a:t>And the smooth one is simulation.</a:t>
            </a:r>
          </a:p>
          <a:p>
            <a:r>
              <a:rPr kumimoji="1" lang="en-GB" altLang="ja-JP" dirty="0"/>
              <a:t>Obviously we have excellent agreement between them.</a:t>
            </a:r>
          </a:p>
          <a:p>
            <a:r>
              <a:rPr kumimoji="1" lang="en-GB" altLang="ja-JP" dirty="0"/>
              <a:t>On the other hand, we have a problem with the Lanthanum </a:t>
            </a:r>
            <a:r>
              <a:rPr kumimoji="1" lang="en-GB" altLang="ja-JP" dirty="0" err="1"/>
              <a:t>Alminum</a:t>
            </a:r>
            <a:r>
              <a:rPr kumimoji="1" lang="en-GB" altLang="ja-JP" dirty="0"/>
              <a:t> Oxygen. This is one of the perovskites.</a:t>
            </a:r>
          </a:p>
          <a:p>
            <a:r>
              <a:rPr kumimoji="1" lang="en-GB" altLang="ja-JP" dirty="0"/>
              <a:t>Here the black line is an experiment and the red one is a simulation with 100 atoms. </a:t>
            </a:r>
          </a:p>
          <a:p>
            <a:r>
              <a:rPr kumimoji="1" lang="en-GB" altLang="ja-JP" dirty="0"/>
              <a:t>In red we have almost a good fit to the experiment, but we are missing fine peaks in black.</a:t>
            </a:r>
          </a:p>
          <a:p>
            <a:r>
              <a:rPr kumimoji="1" lang="en-GB" altLang="ja-JP" dirty="0"/>
              <a:t>So when we go to 1000 atoms in blue, some unwanted peaks appear.</a:t>
            </a:r>
          </a:p>
          <a:p>
            <a:r>
              <a:rPr kumimoji="1" lang="en-GB" altLang="ja-JP" dirty="0"/>
              <a:t>We call these peaks divergences.</a:t>
            </a:r>
          </a:p>
          <a:p>
            <a:r>
              <a:rPr kumimoji="1" lang="en-GB" altLang="ja-JP" dirty="0"/>
              <a:t>So now the question is "where does divergence come from and how can we cure it?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11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To answer the questions, we are working on a specific package called </a:t>
            </a:r>
            <a:r>
              <a:rPr kumimoji="1" lang="en-GB" altLang="ja-JP" dirty="0" err="1"/>
              <a:t>MsSpec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The matrix inversion is an exact solution in theory and should be the same as what we get from experiments. </a:t>
            </a:r>
          </a:p>
          <a:p>
            <a:r>
              <a:rPr kumimoji="1" lang="en-GB" altLang="ja-JP" dirty="0"/>
              <a:t>SE: Perturbative means that it might have divergence.</a:t>
            </a:r>
          </a:p>
          <a:p>
            <a:r>
              <a:rPr kumimoji="1" lang="en-GB" altLang="ja-JP" dirty="0"/>
              <a:t>On the arrow animation: When it is not applicable, we use renormalisation methods.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13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Ok, we need to optimise the omega parameter to avoid the divergence.</a:t>
            </a:r>
          </a:p>
          <a:p>
            <a:r>
              <a:rPr kumimoji="1" lang="en-GB" altLang="ja-JP" dirty="0"/>
              <a:t>Here is the </a:t>
            </a:r>
            <a:r>
              <a:rPr kumimoji="1" lang="en-GB" altLang="ja-JP" dirty="0" err="1"/>
              <a:t>proucess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If we have something like (1-x)-1, it is easy to expand it in series like .....</a:t>
            </a:r>
          </a:p>
          <a:p>
            <a:r>
              <a:rPr kumimoji="1" lang="en-GB" altLang="ja-JP" dirty="0"/>
              <a:t>And we know that it converges when...,.</a:t>
            </a:r>
          </a:p>
          <a:p>
            <a:r>
              <a:rPr kumimoji="1" lang="en-GB" altLang="ja-JP" dirty="0"/>
              <a:t>In the codes, we have similar one in a matrix form except the convergence where the largest eigenvalue in the modulus &lt;1.</a:t>
            </a:r>
          </a:p>
          <a:p>
            <a:r>
              <a:rPr kumimoji="1" lang="en-GB" altLang="ja-JP" dirty="0"/>
              <a:t>We call it spectral radius which is </a:t>
            </a:r>
            <a:r>
              <a:rPr kumimoji="1" lang="en-US" altLang="ja-JP" dirty="0"/>
              <a:t>ρ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But All eigenvalues are calculated to get </a:t>
            </a:r>
            <a:r>
              <a:rPr kumimoji="1" lang="en-US" altLang="ja-JP" dirty="0"/>
              <a:t>spectral radius so </a:t>
            </a:r>
            <a:r>
              <a:rPr kumimoji="1" lang="en-GB" altLang="ja-JP" dirty="0"/>
              <a:t>the calculation is as heavy as the MI.</a:t>
            </a:r>
          </a:p>
          <a:p>
            <a:r>
              <a:rPr kumimoji="1" lang="en-GB" altLang="ja-JP" dirty="0"/>
              <a:t>For example, it takes about 3 weeks for 1000 atoms.</a:t>
            </a:r>
          </a:p>
          <a:p>
            <a:r>
              <a:rPr kumimoji="1" lang="en-GB" altLang="ja-JP" dirty="0"/>
              <a:t>And in this expansion, if we increase the order of the expansion by 1, the CPU time is multiplied by 1000 in the case where we have 1000 atoms.</a:t>
            </a:r>
          </a:p>
          <a:p>
            <a:r>
              <a:rPr kumimoji="1" lang="en-GB" altLang="ja-JP" dirty="0"/>
              <a:t>We have discovered that the divergence comes from atomic chains, which are easier to analyse than large clusters.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96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dirty="0"/>
              <a:t>Then we have the methodology to </a:t>
            </a:r>
            <a:r>
              <a:rPr kumimoji="1" lang="en-US" altLang="ja-JP" sz="1600" dirty="0"/>
              <a:t>calculate ω only for dense atomic chains and then use it for </a:t>
            </a:r>
            <a:r>
              <a:rPr lang="en-US" altLang="ja-JP" sz="1600" dirty="0"/>
              <a:t>the</a:t>
            </a:r>
            <a:r>
              <a:rPr kumimoji="1" lang="en-US" altLang="ja-JP" sz="1600" dirty="0"/>
              <a:t> full cluster.</a:t>
            </a:r>
            <a:endParaRPr kumimoji="1" lang="en-US" altLang="ja-JP" dirty="0"/>
          </a:p>
          <a:p>
            <a:r>
              <a:rPr kumimoji="1" lang="en-US" altLang="ja-JP" dirty="0"/>
              <a:t>Here we tested the cluster of a 84 Pt cluster.</a:t>
            </a:r>
          </a:p>
          <a:p>
            <a:r>
              <a:rPr kumimoji="1" lang="en-US" altLang="ja-JP" dirty="0"/>
              <a:t>Photoelectron kinetic energy is 420eV not high.</a:t>
            </a:r>
          </a:p>
          <a:p>
            <a:r>
              <a:rPr kumimoji="1" lang="en-US" altLang="ja-JP" dirty="0"/>
              <a:t>But we have the spectral radius above 1 thus it shows divergence.</a:t>
            </a:r>
            <a:br>
              <a:rPr kumimoji="1" lang="en-US" altLang="ja-JP" dirty="0"/>
            </a:br>
            <a:r>
              <a:rPr kumimoji="1" lang="en-US" altLang="ja-JP" dirty="0"/>
              <a:t>And in this figure, the black is MI with three peaks corresponding to dense atomic chains here.</a:t>
            </a:r>
          </a:p>
          <a:p>
            <a:r>
              <a:rPr kumimoji="1" lang="en-US" altLang="ja-JP" dirty="0"/>
              <a:t>And the pink and orange are renormalizations which are G and pi by ω from [110] 5 atomic chains.</a:t>
            </a:r>
          </a:p>
          <a:p>
            <a:r>
              <a:rPr kumimoji="1" lang="en-US" altLang="ja-JP" dirty="0"/>
              <a:t>For G1 and P1, the truncation orders are important because the CPU time is </a:t>
            </a:r>
            <a:r>
              <a:rPr kumimoji="1" lang="en-US" altLang="ja-JP" dirty="0" err="1"/>
              <a:t>propotional</a:t>
            </a:r>
            <a:r>
              <a:rPr kumimoji="1" lang="en-US" altLang="ja-JP" dirty="0"/>
              <a:t> to…</a:t>
            </a:r>
          </a:p>
          <a:p>
            <a:r>
              <a:rPr kumimoji="1" lang="en-US" altLang="ja-JP" dirty="0"/>
              <a:t>And we see that Pi is faster than G1.</a:t>
            </a:r>
          </a:p>
          <a:p>
            <a:r>
              <a:rPr kumimoji="1" lang="en-US" altLang="ja-JP" dirty="0"/>
              <a:t>83^9, 6</a:t>
            </a:r>
          </a:p>
          <a:p>
            <a:r>
              <a:rPr kumimoji="1" lang="en-US" altLang="ja-JP" dirty="0"/>
              <a:t>It is quite early.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How about STO cluster ?</a:t>
            </a:r>
          </a:p>
          <a:p>
            <a:r>
              <a:rPr kumimoji="1" lang="en-US" altLang="ja-JP" dirty="0"/>
              <a:t>Even the monoatomic cluster had the divergence and STO is a heterostructure.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39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4080" y="9301541"/>
            <a:ext cx="3291840" cy="535516"/>
          </a:xfrm>
        </p:spPr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1" y="9284688"/>
            <a:ext cx="4937760" cy="535516"/>
          </a:xfrm>
        </p:spPr>
        <p:txBody>
          <a:bodyPr/>
          <a:lstStyle/>
          <a:p>
            <a:r>
              <a:rPr kumimoji="1" lang="en-US" altLang="ja-JP" sz="1200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24563" y="9257517"/>
            <a:ext cx="534786" cy="535516"/>
          </a:xfrm>
        </p:spPr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BE031DC-1755-F29D-BAD8-7B7D191D1B1F}"/>
              </a:ext>
            </a:extLst>
          </p:cNvPr>
          <p:cNvSpPr/>
          <p:nvPr userDrawn="1"/>
        </p:nvSpPr>
        <p:spPr>
          <a:xfrm>
            <a:off x="0" y="6"/>
            <a:ext cx="14630400" cy="790702"/>
          </a:xfrm>
          <a:custGeom>
            <a:avLst/>
            <a:gdLst/>
            <a:ahLst/>
            <a:cxnLst/>
            <a:rect l="l" t="t" r="r" b="b"/>
            <a:pathLst>
              <a:path w="12192000" h="539115">
                <a:moveTo>
                  <a:pt x="12192000" y="0"/>
                </a:moveTo>
                <a:lnTo>
                  <a:pt x="0" y="0"/>
                </a:lnTo>
                <a:lnTo>
                  <a:pt x="0" y="538939"/>
                </a:lnTo>
                <a:lnTo>
                  <a:pt x="12192000" y="538939"/>
                </a:lnTo>
                <a:lnTo>
                  <a:pt x="1219200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ja-JP" altLang="en-US" sz="18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4A022D9-271A-735C-6E07-01C6A0EC3B9B}"/>
              </a:ext>
            </a:extLst>
          </p:cNvPr>
          <p:cNvGrpSpPr/>
          <p:nvPr userDrawn="1"/>
        </p:nvGrpSpPr>
        <p:grpSpPr>
          <a:xfrm>
            <a:off x="158376" y="85231"/>
            <a:ext cx="1165153" cy="709052"/>
            <a:chOff x="497266" y="5040215"/>
            <a:chExt cx="2743583" cy="1366040"/>
          </a:xfrm>
        </p:grpSpPr>
        <p:pic>
          <p:nvPicPr>
            <p:cNvPr id="9" name="図 8" descr="ロゴ&#10;&#10;自動的に生成された説明">
              <a:extLst>
                <a:ext uri="{FF2B5EF4-FFF2-40B4-BE49-F238E27FC236}">
                  <a16:creationId xmlns:a16="http://schemas.microsoft.com/office/drawing/2014/main" id="{12B11FF9-6F18-C39F-00D1-20DC849D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8F5D5DC4-1614-078B-C506-77852C95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01DE402-79D7-D3B3-7697-5C9704210DC4}"/>
              </a:ext>
            </a:extLst>
          </p:cNvPr>
          <p:cNvGrpSpPr/>
          <p:nvPr userDrawn="1"/>
        </p:nvGrpSpPr>
        <p:grpSpPr>
          <a:xfrm>
            <a:off x="3" y="9096810"/>
            <a:ext cx="2546755" cy="911274"/>
            <a:chOff x="7150075" y="5139753"/>
            <a:chExt cx="4763427" cy="1394541"/>
          </a:xfrm>
        </p:grpSpPr>
        <p:pic>
          <p:nvPicPr>
            <p:cNvPr id="12" name="図 11" descr="ロゴ&#10;&#10;低い精度で自動的に生成された説明">
              <a:extLst>
                <a:ext uri="{FF2B5EF4-FFF2-40B4-BE49-F238E27FC236}">
                  <a16:creationId xmlns:a16="http://schemas.microsoft.com/office/drawing/2014/main" id="{29AB3A6F-EEF3-19C7-D170-83085108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075" y="5139753"/>
              <a:ext cx="2732673" cy="1394541"/>
            </a:xfrm>
            <a:prstGeom prst="rect">
              <a:avLst/>
            </a:prstGeom>
          </p:spPr>
        </p:pic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5FDF0CAE-2FD1-27A4-D7BF-1C63108848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871" y="5241139"/>
              <a:ext cx="1627631" cy="1191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11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F336F-9B67-FE6D-5933-DC82CD1E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393E61-4D61-C311-3008-5B4AFE44E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4" indent="0">
              <a:buNone/>
              <a:defRPr sz="2000"/>
            </a:lvl6pPr>
            <a:lvl7pPr marL="2743145" indent="0">
              <a:buNone/>
              <a:defRPr sz="2000"/>
            </a:lvl7pPr>
            <a:lvl8pPr marL="3200336" indent="0">
              <a:buNone/>
              <a:defRPr sz="2000"/>
            </a:lvl8pPr>
            <a:lvl9pPr marL="3657527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2B9811-9D8F-5B5E-C95F-FF8014D4C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5A48D6-B311-8D84-5512-BC1B17F6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F26AEE-8FFB-D274-DA2A-F999D66B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7202AA-A99D-D977-C9ED-5A461211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8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D9A62-C207-40CB-27B9-AC0AAC59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1EA250-18C4-6216-8ED1-372BE5DB1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2B48E1-BC9F-6ACD-4310-D481AAA8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4B48CA-3B50-0761-BDBA-8E7D1CA0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86B28F-A816-DDC8-BD3B-B46ECB17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046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898A92-281B-EDE1-D805-F4A7B2C3A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5" y="535519"/>
            <a:ext cx="3154681" cy="852402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B9AB57-D0E6-0A83-8700-15D0FE3D8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4" y="535519"/>
            <a:ext cx="9281161" cy="8524029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F8FD2B-0E3B-BB16-5324-E4773F80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7598DD-1797-7CB5-E57A-FE21E2C5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44B3BC-964C-8435-B5C3-84C6AD53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9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8AFDA-2257-B790-CE55-7BE09DF30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46133"/>
            <a:ext cx="10972800" cy="350181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BD97AF-1986-AE48-D980-B156FC635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282990"/>
            <a:ext cx="10972800" cy="24284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1" indent="0" algn="ctr">
              <a:buNone/>
              <a:defRPr sz="2000"/>
            </a:lvl2pPr>
            <a:lvl3pPr marL="914382" indent="0" algn="ctr">
              <a:buNone/>
              <a:defRPr sz="1800"/>
            </a:lvl3pPr>
            <a:lvl4pPr marL="1371573" indent="0" algn="ctr">
              <a:buNone/>
              <a:defRPr sz="1600"/>
            </a:lvl4pPr>
            <a:lvl5pPr marL="1828764" indent="0" algn="ctr">
              <a:buNone/>
              <a:defRPr sz="1600"/>
            </a:lvl5pPr>
            <a:lvl6pPr marL="2285954" indent="0" algn="ctr">
              <a:buNone/>
              <a:defRPr sz="1600"/>
            </a:lvl6pPr>
            <a:lvl7pPr marL="2743145" indent="0" algn="ctr">
              <a:buNone/>
              <a:defRPr sz="1600"/>
            </a:lvl7pPr>
            <a:lvl8pPr marL="3200336" indent="0" algn="ctr">
              <a:buNone/>
              <a:defRPr sz="1600"/>
            </a:lvl8pPr>
            <a:lvl9pPr marL="3657527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431CB7-ED9C-A8B3-C946-DAC3C776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FE733-1EB7-259A-2B6C-F33267F9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B0FAB4-9B05-3E70-5711-4ACFD8D7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12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9BF408-199A-3063-241E-BFEC10E7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33DA62-713E-1BD4-3052-4E56AFC2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668B34-FB0D-1527-ACCA-2ABB3268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A6FAEE-9D82-49D1-850C-C91B94DB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6EDDEC-A149-BA54-6200-42C748E2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642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8C551-76C9-C307-F7A1-704245E3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2" y="2507623"/>
            <a:ext cx="12618720" cy="41840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F29B-4E7C-104F-45EA-5430176D5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2" y="6731219"/>
            <a:ext cx="12618720" cy="22002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82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4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3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2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BAB076-F889-8A4B-ED83-0601751B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5B43AB-01CB-87B7-59BE-624C0A62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8CDA0-39C4-1D9A-955F-AED818B5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51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B5506A-95EE-2BE4-CC55-93AEDC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EFD4F-C89B-91FB-4785-E7F517E23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962CFD-DDF0-E8A1-1369-62FC2D721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997C43-9970-306E-F25D-E4D2BC25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52CEBE-59D6-AD0E-0E4A-A4DBB331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22F603-9D37-8942-26DC-B92E2105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5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6E1FC-BEB9-2CD7-D6B4-3A12E439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5" y="535523"/>
            <a:ext cx="12618720" cy="194415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8016CA-BD6C-A963-3127-41AADDB2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465707"/>
            <a:ext cx="6189344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F7B6A-1FEB-E981-FAAF-CD280A24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B8D526-E617-4C44-1C06-6FD59CB72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5" y="2465707"/>
            <a:ext cx="6219825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9ECE05-FF37-1153-8AFF-233EAC26D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5" y="3674110"/>
            <a:ext cx="6219825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2057773-9FC7-CB34-335A-ADF19FAC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65A237-D2CA-0660-D58C-6A6FE86E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ED8D60-A5CA-F116-470E-5C864BC1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148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0FCFD4-9A53-0257-5873-CC2FA035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A6B5C4A-BCCE-8E79-BF85-AFEE07BB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60A136B-C5D6-A3DD-7551-B58EDB67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17A73F-BEE6-B669-A3EB-DD0C4F60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595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5734798-6436-0188-0A21-1B639D9B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A61054-AF33-8F31-6340-638FE86F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EDC89E-D8E3-E558-1E01-D76375B8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73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F67A6-7ACF-88B8-325B-40D26575C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46133"/>
            <a:ext cx="10972800" cy="350181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3BA5DF3-0B40-BF42-2926-10E68E0EA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282990"/>
            <a:ext cx="10972800" cy="24284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1" indent="0" algn="ctr">
              <a:buNone/>
              <a:defRPr sz="2000"/>
            </a:lvl2pPr>
            <a:lvl3pPr marL="914382" indent="0" algn="ctr">
              <a:buNone/>
              <a:defRPr sz="1800"/>
            </a:lvl3pPr>
            <a:lvl4pPr marL="1371573" indent="0" algn="ctr">
              <a:buNone/>
              <a:defRPr sz="1600"/>
            </a:lvl4pPr>
            <a:lvl5pPr marL="1828764" indent="0" algn="ctr">
              <a:buNone/>
              <a:defRPr sz="1600"/>
            </a:lvl5pPr>
            <a:lvl6pPr marL="2285954" indent="0" algn="ctr">
              <a:buNone/>
              <a:defRPr sz="1600"/>
            </a:lvl6pPr>
            <a:lvl7pPr marL="2743145" indent="0" algn="ctr">
              <a:buNone/>
              <a:defRPr sz="1600"/>
            </a:lvl7pPr>
            <a:lvl8pPr marL="3200336" indent="0" algn="ctr">
              <a:buNone/>
              <a:defRPr sz="1600"/>
            </a:lvl8pPr>
            <a:lvl9pPr marL="3657527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5E31F-64D8-6D8B-AAB6-39DF218A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8B9E6-C8BA-A786-9268-327A52CA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B4C4D4-94A8-152A-CBF3-9E272C5B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345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FCB4EA-08C1-8918-74F0-296614B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5A73C-C010-9CFB-150E-AAC4A766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078A27-3FE0-ABF2-8756-257335B1C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03E6AA-6F74-5C22-B37D-F26D1054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0A1B15-BE6C-1B50-CE5C-3068B912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F95221-4901-FCD3-8FEE-AFFBE10E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223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7AF1D9-A73D-03EB-A3AF-1D94A5AB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9A4910-DABC-0338-CF9C-71376E5BF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4" indent="0">
              <a:buNone/>
              <a:defRPr sz="2000"/>
            </a:lvl6pPr>
            <a:lvl7pPr marL="2743145" indent="0">
              <a:buNone/>
              <a:defRPr sz="2000"/>
            </a:lvl7pPr>
            <a:lvl8pPr marL="3200336" indent="0">
              <a:buNone/>
              <a:defRPr sz="2000"/>
            </a:lvl8pPr>
            <a:lvl9pPr marL="3657527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FFC463-B16D-3C87-AD21-037402D9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BB5D7-E1DA-9627-AD4E-0A9C126B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C3C7F6-DEEF-D759-4B38-EFEE9F33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2212B8-4435-8F5C-8364-7380143A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136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D7075-92CD-688E-7E08-C763DD3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D8C0AB-869D-F63B-5472-4AC993F41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E244A7-25A6-C570-E529-45BEABF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DB446C-21C7-FD6D-7A13-370A53CB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6BBCD3-3430-0E7C-D586-7E0064EC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9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3345B2E-3E16-BC66-142F-3E8C4AC3F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5" y="535519"/>
            <a:ext cx="3154681" cy="852402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425827-B7AB-88F1-CE34-C0F5A5039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4" y="535519"/>
            <a:ext cx="9281161" cy="8524029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79248A-B7F4-B7C3-3615-B02667EB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8BCE14-02C6-709A-B49A-CD2834E8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035973-9AAB-688D-A71C-E3F9D3B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28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646133"/>
            <a:ext cx="1243584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82989"/>
            <a:ext cx="109728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79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073F688-EE61-E55A-6185-4D87636047E1}"/>
              </a:ext>
            </a:extLst>
          </p:cNvPr>
          <p:cNvSpPr/>
          <p:nvPr userDrawn="1"/>
        </p:nvSpPr>
        <p:spPr>
          <a:xfrm>
            <a:off x="0" y="0"/>
            <a:ext cx="14630400" cy="995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6AFD4EB-57AA-8F1B-565D-9DEDE0CA2985}"/>
              </a:ext>
            </a:extLst>
          </p:cNvPr>
          <p:cNvSpPr/>
          <p:nvPr userDrawn="1"/>
        </p:nvSpPr>
        <p:spPr>
          <a:xfrm>
            <a:off x="0" y="9059546"/>
            <a:ext cx="14630400" cy="9988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356044"/>
            <a:ext cx="12618720" cy="6381962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011680" cy="535517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kumimoji="1" lang="en-US" altLang="ja-JP" dirty="0"/>
              <a:t>12th June 2024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24560" y="9342916"/>
            <a:ext cx="486784" cy="535517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fld id="{B21B9B4F-A4D2-4B49-B820-CCE4FA55D23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5B28E64-F622-1D63-094A-AB311CE1B5DF}"/>
              </a:ext>
            </a:extLst>
          </p:cNvPr>
          <p:cNvGrpSpPr/>
          <p:nvPr userDrawn="1"/>
        </p:nvGrpSpPr>
        <p:grpSpPr>
          <a:xfrm>
            <a:off x="158375" y="85231"/>
            <a:ext cx="1165153" cy="709052"/>
            <a:chOff x="497266" y="5040215"/>
            <a:chExt cx="2743583" cy="1366040"/>
          </a:xfrm>
        </p:grpSpPr>
        <p:pic>
          <p:nvPicPr>
            <p:cNvPr id="9" name="図 8" descr="ロゴ&#10;&#10;自動的に生成された説明">
              <a:extLst>
                <a:ext uri="{FF2B5EF4-FFF2-40B4-BE49-F238E27FC236}">
                  <a16:creationId xmlns:a16="http://schemas.microsoft.com/office/drawing/2014/main" id="{F0F5738C-0A13-47A7-818D-7181A062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CDCE1E95-9CF7-D5F7-B0C3-07B8EF63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pic>
        <p:nvPicPr>
          <p:cNvPr id="13" name="object 14">
            <a:extLst>
              <a:ext uri="{FF2B5EF4-FFF2-40B4-BE49-F238E27FC236}">
                <a16:creationId xmlns:a16="http://schemas.microsoft.com/office/drawing/2014/main" id="{F1225452-44B9-E29D-5399-E965EEF02F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3080" y="9113691"/>
            <a:ext cx="1017662" cy="920248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24599A0-390F-230F-F503-D4F0B1871AB7}"/>
              </a:ext>
            </a:extLst>
          </p:cNvPr>
          <p:cNvCxnSpPr/>
          <p:nvPr userDrawn="1"/>
        </p:nvCxnSpPr>
        <p:spPr>
          <a:xfrm>
            <a:off x="0" y="995082"/>
            <a:ext cx="14630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46D16C-387A-81CD-14AA-DE8E21A7567B}"/>
              </a:ext>
            </a:extLst>
          </p:cNvPr>
          <p:cNvGrpSpPr/>
          <p:nvPr userDrawn="1"/>
        </p:nvGrpSpPr>
        <p:grpSpPr>
          <a:xfrm>
            <a:off x="13912" y="65701"/>
            <a:ext cx="14346428" cy="9965766"/>
            <a:chOff x="8177753" y="-8180379"/>
            <a:chExt cx="25299755" cy="17574511"/>
          </a:xfrm>
        </p:grpSpPr>
        <p:pic>
          <p:nvPicPr>
            <p:cNvPr id="7" name="図 6" descr="テキスト&#10;&#10;中程度の精度で">
              <a:extLst>
                <a:ext uri="{FF2B5EF4-FFF2-40B4-BE49-F238E27FC236}">
                  <a16:creationId xmlns:a16="http://schemas.microsoft.com/office/drawing/2014/main" id="{71C26F0A-2BB9-C692-6218-A53268EB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753" y="7775644"/>
              <a:ext cx="3599688" cy="1618488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84C3196C-2EE1-D602-B896-5E67342A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4424" y="-8180379"/>
              <a:ext cx="1523084" cy="1523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362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507618"/>
            <a:ext cx="1261872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731215"/>
            <a:ext cx="1261872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058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52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35519"/>
            <a:ext cx="12618720" cy="194415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465706"/>
            <a:ext cx="6189344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465706"/>
            <a:ext cx="6219826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674110"/>
            <a:ext cx="6219826" cy="54040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48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01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AF2EB-3169-1F1F-29C7-D856DDA4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48F192-1950-12D8-14FB-70843523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C1F682-B400-5D50-78C9-0FD7E521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CE4C1-4909-801C-DE49-F6B865D2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ABC31B-6A64-7602-4AD5-7753EFE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810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958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448226"/>
            <a:ext cx="740664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343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448226"/>
            <a:ext cx="740664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166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067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35517"/>
            <a:ext cx="3154680" cy="852402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35517"/>
            <a:ext cx="9281160" cy="852402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797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9D3CFC-B954-BF9A-E43A-40781783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BAF22D-58AB-83E3-CD80-93DCC938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1900C3-3751-498F-9813-6D9E7D44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115F0B-1698-D674-5E68-F8B16F4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99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28250-DE9D-8C1B-E0BD-84206554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F5ED2F-74CC-573A-97E3-BE128C1A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00ECCF-2D63-3701-6706-6FA13421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4CC909A-25B6-7BA9-526B-A36941D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BD7A8-34D3-B150-37A4-29A58C11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2" y="2507623"/>
            <a:ext cx="12618720" cy="41840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88D8CB-EB79-AA1E-297C-6A8B4764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2" y="6731219"/>
            <a:ext cx="12618720" cy="22002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82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4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3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2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C441C3-7CD5-524A-DFF3-F7B41E63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D16DD1-7D6C-F8B7-16EA-0B56D30B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54BDCE-800D-3F28-94EB-FFA53D02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0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51B32-4AB8-A721-15B7-107559D0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C5623F-DB85-6AB4-84E5-4E1BC3B6C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673198-156C-57D6-AB82-06B41B605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B0AAF3-BE2E-4AB7-D9B6-51C1BF5F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CB7780-69CA-7E91-5C0F-00FF2FC4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4CC74A-977C-7095-F3B2-73ACD39E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7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CB707-C72C-0B51-B43C-097CE7DA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5" y="535523"/>
            <a:ext cx="12618720" cy="194415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A5A3F-AEE8-2EEF-6B3F-2E9018922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465707"/>
            <a:ext cx="6189344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A61BC4-C636-DADE-1FF1-C4B637D67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2DC6BB-8461-DC0E-462F-480ACF4A5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5" y="2465707"/>
            <a:ext cx="6219825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9E9C91-5863-1854-0675-21FC0AA1C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5" y="3674110"/>
            <a:ext cx="6219825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B4936CA-C755-7F5F-C07D-5CD6EEF5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A93FA87-5EC1-B4BF-A046-2C7B95A9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B6C18C-D54F-AB11-0767-8638DF3D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88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19390-C75E-ECB4-04E1-602C4EF2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34C266-0807-02B7-8429-62CF4BD0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6FD7B7-754A-E93E-5521-821A5CE1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9E1D92-AECE-3C8F-8153-6E0632E4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23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5D5676-66BB-D755-5112-D7E62A4C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C98B01D-1AB4-434A-4B26-78FFA57C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5CEB1-00CF-152A-594A-12003D61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41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B4033-F1BE-D7B8-0809-86A13557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4D3030-DA8C-0EDB-2C93-95AF008E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9E1C8A-71F3-4F5C-3460-0F38AFD50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795DD2-A6EF-D120-ABDF-4C7BD930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085ED3-4C35-2EE4-F3E9-0454F1C9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9A3B96-ACFE-5FA1-9EBE-17A7193C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86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C5BD35C-DCB2-7F95-83AB-3DA15BF6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35523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4F18A-BCF8-F080-6181-241380C4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E51D2F-F039-7221-7D78-F1C6688E9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AF6F2-F8D7-2585-B801-EA5DC9F2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9322653"/>
            <a:ext cx="493776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6B1D27-21D1-8F90-87D4-0C8F263BD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5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hdr="0"/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5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7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C06CAB5-E671-7874-DF14-209FE60E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35523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E5C5FC-A63D-1AEB-9CF1-094A1119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78B9B0-7AFB-061D-321C-7B89D7D23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F1BB3-4F9C-2450-BD9A-8281E2FC7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9322653"/>
            <a:ext cx="493776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934F8-1A13-19B4-ACD4-DCE281A4F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01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/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5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7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35519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9322649"/>
            <a:ext cx="49377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4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720" r:id="rId12"/>
    <p:sldLayoutId id="2147483733" r:id="rId13"/>
  </p:sldLayoutIdLst>
  <p:hf hdr="0"/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kumimoji="1"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kumimoji="1"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sspec.cnrs.fr/index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8/10/relationships/comments" Target="../comments/modernComment_101_B46C07DF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gif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sspec.cnrs.f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B7412B-EA04-C4CA-4244-2F7D652C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58" y="1922481"/>
            <a:ext cx="12526942" cy="2387600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/>
              <a:t>Modeling X-ray photoelectron diffraction </a:t>
            </a:r>
            <a:br>
              <a:rPr lang="en-US" altLang="ja-JP" sz="3600" b="1" dirty="0"/>
            </a:br>
            <a:r>
              <a:rPr lang="en-US" altLang="ja-JP" sz="3600" b="1" dirty="0"/>
              <a:t>forcing/accelerating convergence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字幕 2">
                <a:extLst>
                  <a:ext uri="{FF2B5EF4-FFF2-40B4-BE49-F238E27FC236}">
                    <a16:creationId xmlns:a16="http://schemas.microsoft.com/office/drawing/2014/main" id="{380778BF-D261-A312-CFF2-B3BC6E32CF9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27200" y="4469379"/>
                <a:ext cx="11352010" cy="1655762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Shin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Yasuda</m:t>
                        </m:r>
                      </m:e>
                      <m:sup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Mariko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Terao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ja-JP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Dunseath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Kevin</m:t>
                            </m:r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Dunseath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Sylvain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Tricot</m:t>
                        </m:r>
                      </m:e>
                      <m:sup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Didier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billeau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3" name="字幕 2">
                <a:extLst>
                  <a:ext uri="{FF2B5EF4-FFF2-40B4-BE49-F238E27FC236}">
                    <a16:creationId xmlns:a16="http://schemas.microsoft.com/office/drawing/2014/main" id="{380778BF-D261-A312-CFF2-B3BC6E32C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27200" y="4469379"/>
                <a:ext cx="11352010" cy="16557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52D270-8FD1-D653-258C-8DFF2F5A30E1}"/>
                  </a:ext>
                </a:extLst>
              </p:cNvPr>
              <p:cNvSpPr txBox="1"/>
              <p:nvPr/>
            </p:nvSpPr>
            <p:spPr>
              <a:xfrm>
                <a:off x="2173396" y="6053027"/>
                <a:ext cx="10459617" cy="79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Department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Material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nanoscience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Institue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Physics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University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Rennes</m:t>
                        </m:r>
                      </m:e>
                    </m:sPre>
                  </m:oMath>
                </a14:m>
                <a:r>
                  <a:rPr kumimoji="1" lang="en-US" altLang="ja-JP" sz="2000" dirty="0"/>
                  <a:t>,France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Department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molecular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physics</m:t>
                        </m:r>
                        <m:r>
                          <a:rPr kumimoji="1" lang="en-US" altLang="ja-JP" sz="2000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Institue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Physics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University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Rennes</m:t>
                        </m:r>
                      </m:e>
                    </m:sPre>
                  </m:oMath>
                </a14:m>
                <a:r>
                  <a:rPr kumimoji="1" lang="en-US" altLang="ja-JP" sz="2000" dirty="0"/>
                  <a:t>,France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52D270-8FD1-D653-258C-8DFF2F5A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96" y="6053027"/>
                <a:ext cx="10459617" cy="797206"/>
              </a:xfrm>
              <a:prstGeom prst="rect">
                <a:avLst/>
              </a:prstGeom>
              <a:blipFill>
                <a:blip r:embed="rId4"/>
                <a:stretch>
                  <a:fillRect t="-763" b="-99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F2E5EB1-77D0-73CD-685B-373C706934A9}"/>
              </a:ext>
            </a:extLst>
          </p:cNvPr>
          <p:cNvGrpSpPr/>
          <p:nvPr/>
        </p:nvGrpSpPr>
        <p:grpSpPr>
          <a:xfrm>
            <a:off x="832696" y="7911210"/>
            <a:ext cx="2657797" cy="1323327"/>
            <a:chOff x="497266" y="5040215"/>
            <a:chExt cx="2743583" cy="1366040"/>
          </a:xfrm>
        </p:grpSpPr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6C561500-9EF6-9904-BCE9-5DF9B4D8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5801107D-16C4-2AA2-CC07-9E5A6222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5760CE83-700C-6F9C-9DB1-6F352CD1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080A84D8-1EB5-2DC0-6669-86A8B810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2FE826E0-41C5-9A76-FE96-1C72AEC0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</a:t>
            </a:fld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E8E03F3-D5DC-F892-53AF-0445280EC1D2}"/>
              </a:ext>
            </a:extLst>
          </p:cNvPr>
          <p:cNvGrpSpPr/>
          <p:nvPr/>
        </p:nvGrpSpPr>
        <p:grpSpPr>
          <a:xfrm>
            <a:off x="9135155" y="7708788"/>
            <a:ext cx="4876438" cy="1804457"/>
            <a:chOff x="8177753" y="7354516"/>
            <a:chExt cx="5833840" cy="2158730"/>
          </a:xfrm>
        </p:grpSpPr>
        <p:pic>
          <p:nvPicPr>
            <p:cNvPr id="7" name="図 6" descr="テキスト&#10;&#10;中程度の精度で">
              <a:extLst>
                <a:ext uri="{FF2B5EF4-FFF2-40B4-BE49-F238E27FC236}">
                  <a16:creationId xmlns:a16="http://schemas.microsoft.com/office/drawing/2014/main" id="{D49B7994-E1CE-5DF0-E44C-C46711DD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753" y="7775644"/>
              <a:ext cx="3599688" cy="1618488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extLst>
                <a:ext uri="{FF2B5EF4-FFF2-40B4-BE49-F238E27FC236}">
                  <a16:creationId xmlns:a16="http://schemas.microsoft.com/office/drawing/2014/main" id="{BC475A5D-CE7A-C933-89BA-AB5D54B2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2863" y="7354516"/>
              <a:ext cx="2158730" cy="2158730"/>
            </a:xfrm>
            <a:prstGeom prst="rect">
              <a:avLst/>
            </a:prstGeom>
          </p:spPr>
        </p:pic>
      </p:grpSp>
      <p:pic>
        <p:nvPicPr>
          <p:cNvPr id="13" name="object 14">
            <a:extLst>
              <a:ext uri="{FF2B5EF4-FFF2-40B4-BE49-F238E27FC236}">
                <a16:creationId xmlns:a16="http://schemas.microsoft.com/office/drawing/2014/main" id="{C94E62C7-B823-35AC-5212-C059E34F311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55459" y="8165708"/>
            <a:ext cx="1292783" cy="11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7D7CB7-7B7B-1660-B06C-CC44678D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DF4C2A7-4167-5945-2B2D-48087B07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7352280-07AD-F3A3-C0DB-6BF4C146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856A5-0ADF-9430-5688-4CB637294592}"/>
              </a:ext>
            </a:extLst>
          </p:cNvPr>
          <p:cNvSpPr txBox="1"/>
          <p:nvPr/>
        </p:nvSpPr>
        <p:spPr>
          <a:xfrm>
            <a:off x="3332843" y="412021"/>
            <a:ext cx="796471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in STO[111] direction</a:t>
            </a:r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24A1CEFF-04E2-3BA9-3987-05FCF68309F4}"/>
              </a:ext>
            </a:extLst>
          </p:cNvPr>
          <p:cNvSpPr txBox="1">
            <a:spLocks/>
          </p:cNvSpPr>
          <p:nvPr/>
        </p:nvSpPr>
        <p:spPr>
          <a:xfrm>
            <a:off x="1214056" y="1379640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6000" dirty="0"/>
              <a:t>8_TiSr-atomic chain at 1018.80eV </a:t>
            </a:r>
            <a:endParaRPr lang="ja-JP" altLang="en-US" sz="60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0DE934-3A79-E237-72D8-365BE907BE46}"/>
              </a:ext>
            </a:extLst>
          </p:cNvPr>
          <p:cNvGrpSpPr/>
          <p:nvPr/>
        </p:nvGrpSpPr>
        <p:grpSpPr>
          <a:xfrm rot="2317453">
            <a:off x="12589047" y="3695694"/>
            <a:ext cx="2170131" cy="2170131"/>
            <a:chOff x="9670964" y="615317"/>
            <a:chExt cx="2170131" cy="2170131"/>
          </a:xfrm>
        </p:grpSpPr>
        <p:sp>
          <p:nvSpPr>
            <p:cNvPr id="5" name="Arc 139">
              <a:extLst>
                <a:ext uri="{FF2B5EF4-FFF2-40B4-BE49-F238E27FC236}">
                  <a16:creationId xmlns:a16="http://schemas.microsoft.com/office/drawing/2014/main" id="{DAE0961A-814C-B9B1-67AE-FBA4A116B53B}"/>
                </a:ext>
              </a:extLst>
            </p:cNvPr>
            <p:cNvSpPr/>
            <p:nvPr/>
          </p:nvSpPr>
          <p:spPr>
            <a:xfrm rot="18000000" flipV="1">
              <a:off x="10095077" y="1378399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c 140">
              <a:extLst>
                <a:ext uri="{FF2B5EF4-FFF2-40B4-BE49-F238E27FC236}">
                  <a16:creationId xmlns:a16="http://schemas.microsoft.com/office/drawing/2014/main" id="{48CF60EA-7917-90CD-F53E-C54C258E11E9}"/>
                </a:ext>
              </a:extLst>
            </p:cNvPr>
            <p:cNvSpPr/>
            <p:nvPr/>
          </p:nvSpPr>
          <p:spPr>
            <a:xfrm rot="19800000">
              <a:off x="9670964" y="954287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141">
              <a:extLst>
                <a:ext uri="{FF2B5EF4-FFF2-40B4-BE49-F238E27FC236}">
                  <a16:creationId xmlns:a16="http://schemas.microsoft.com/office/drawing/2014/main" id="{584EE201-768B-E487-661D-8680CF2F17A1}"/>
                </a:ext>
              </a:extLst>
            </p:cNvPr>
            <p:cNvSpPr/>
            <p:nvPr/>
          </p:nvSpPr>
          <p:spPr>
            <a:xfrm rot="2700000">
              <a:off x="10323332" y="1460353"/>
              <a:ext cx="720055" cy="643968"/>
            </a:xfrm>
            <a:prstGeom prst="arc">
              <a:avLst>
                <a:gd name="adj1" fmla="val 3181783"/>
                <a:gd name="adj2" fmla="val 771002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142">
              <a:extLst>
                <a:ext uri="{FF2B5EF4-FFF2-40B4-BE49-F238E27FC236}">
                  <a16:creationId xmlns:a16="http://schemas.microsoft.com/office/drawing/2014/main" id="{C89B7040-9AC5-2B46-4DFB-ED6780187861}"/>
                </a:ext>
              </a:extLst>
            </p:cNvPr>
            <p:cNvSpPr/>
            <p:nvPr/>
          </p:nvSpPr>
          <p:spPr>
            <a:xfrm rot="18900000">
              <a:off x="10439966" y="1834075"/>
              <a:ext cx="107328" cy="2759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143">
              <a:extLst>
                <a:ext uri="{FF2B5EF4-FFF2-40B4-BE49-F238E27FC236}">
                  <a16:creationId xmlns:a16="http://schemas.microsoft.com/office/drawing/2014/main" id="{859AF253-78A7-B59D-BA6B-5D6DE8673F82}"/>
                </a:ext>
              </a:extLst>
            </p:cNvPr>
            <p:cNvSpPr/>
            <p:nvPr/>
          </p:nvSpPr>
          <p:spPr>
            <a:xfrm rot="18900000">
              <a:off x="10435603" y="1863356"/>
              <a:ext cx="58409" cy="159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658E0E8-4A4C-A3BC-AF92-E6427ABE6389}"/>
              </a:ext>
            </a:extLst>
          </p:cNvPr>
          <p:cNvSpPr txBox="1"/>
          <p:nvPr/>
        </p:nvSpPr>
        <p:spPr>
          <a:xfrm>
            <a:off x="11233914" y="7470217"/>
            <a:ext cx="3097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Forward scattering</a:t>
            </a:r>
            <a:endParaRPr kumimoji="1" lang="ja-JP" altLang="en-US" sz="25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08B021F-544C-03DB-65AD-7E7108F17281}"/>
              </a:ext>
            </a:extLst>
          </p:cNvPr>
          <p:cNvGrpSpPr/>
          <p:nvPr/>
        </p:nvGrpSpPr>
        <p:grpSpPr>
          <a:xfrm>
            <a:off x="1017973" y="3734133"/>
            <a:ext cx="11444958" cy="2752186"/>
            <a:chOff x="1017973" y="3734133"/>
            <a:chExt cx="11444958" cy="2752186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E7A4E0D-2B05-4B85-A7CF-BB409EF7F2D1}"/>
                </a:ext>
              </a:extLst>
            </p:cNvPr>
            <p:cNvSpPr txBox="1"/>
            <p:nvPr/>
          </p:nvSpPr>
          <p:spPr>
            <a:xfrm>
              <a:off x="1017973" y="5932321"/>
              <a:ext cx="31009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Emitter</a:t>
              </a:r>
              <a:endParaRPr kumimoji="1" lang="ja-JP" altLang="en-US" sz="3000" b="1" dirty="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17C93B19-ED9E-BA3D-799D-535B286CD8F7}"/>
                </a:ext>
              </a:extLst>
            </p:cNvPr>
            <p:cNvGrpSpPr/>
            <p:nvPr/>
          </p:nvGrpSpPr>
          <p:grpSpPr>
            <a:xfrm>
              <a:off x="1401907" y="3734133"/>
              <a:ext cx="11061024" cy="2737336"/>
              <a:chOff x="897436" y="4935630"/>
              <a:chExt cx="11061024" cy="2737336"/>
            </a:xfrm>
          </p:grpSpPr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FA33E6A8-2C62-D9EB-7DF4-96A3AC3E15B6}"/>
                  </a:ext>
                </a:extLst>
              </p:cNvPr>
              <p:cNvCxnSpPr/>
              <p:nvPr/>
            </p:nvCxnSpPr>
            <p:spPr>
              <a:xfrm rot="5400000">
                <a:off x="524883" y="6566977"/>
                <a:ext cx="134393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81CB9F7F-0110-9C3E-24EA-6B5B11A16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626" y="5914165"/>
                <a:ext cx="10795834" cy="525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C3ACAF0-4723-F091-A64F-0D60912B869A}"/>
                  </a:ext>
                </a:extLst>
              </p:cNvPr>
              <p:cNvSpPr txBox="1"/>
              <p:nvPr/>
            </p:nvSpPr>
            <p:spPr>
              <a:xfrm>
                <a:off x="932385" y="4935630"/>
                <a:ext cx="14746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500" b="1" dirty="0"/>
                  <a:t>Ti</a:t>
                </a:r>
                <a:endParaRPr kumimoji="1" lang="ja-JP" altLang="en-US" sz="3500" b="1" dirty="0"/>
              </a:p>
            </p:txBody>
          </p: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56428406-12FB-3CE9-313C-2D9D7A4B9335}"/>
                  </a:ext>
                </a:extLst>
              </p:cNvPr>
              <p:cNvCxnSpPr/>
              <p:nvPr/>
            </p:nvCxnSpPr>
            <p:spPr>
              <a:xfrm rot="5400000">
                <a:off x="4352826" y="643966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E74AF072-D035-249C-748D-44F183F1E64E}"/>
                  </a:ext>
                </a:extLst>
              </p:cNvPr>
              <p:cNvCxnSpPr/>
              <p:nvPr/>
            </p:nvCxnSpPr>
            <p:spPr>
              <a:xfrm rot="5400000">
                <a:off x="3092175" y="647202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513B2987-F12C-2436-79E4-6F193D2AE6E8}"/>
                  </a:ext>
                </a:extLst>
              </p:cNvPr>
              <p:cNvCxnSpPr/>
              <p:nvPr/>
            </p:nvCxnSpPr>
            <p:spPr>
              <a:xfrm rot="5400000">
                <a:off x="5450145" y="5973749"/>
                <a:ext cx="0" cy="99655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CABFB062-1B47-6998-7DA8-716934FF3813}"/>
                  </a:ext>
                </a:extLst>
              </p:cNvPr>
              <p:cNvCxnSpPr/>
              <p:nvPr/>
            </p:nvCxnSpPr>
            <p:spPr>
              <a:xfrm rot="5400000" flipV="1">
                <a:off x="3068327" y="6002644"/>
                <a:ext cx="0" cy="9805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フローチャート: 結合子 30">
                <a:extLst>
                  <a:ext uri="{FF2B5EF4-FFF2-40B4-BE49-F238E27FC236}">
                    <a16:creationId xmlns:a16="http://schemas.microsoft.com/office/drawing/2014/main" id="{EDB7EF52-25CB-A8A9-FB5E-1D110346D94B}"/>
                  </a:ext>
                </a:extLst>
              </p:cNvPr>
              <p:cNvSpPr/>
              <p:nvPr/>
            </p:nvSpPr>
            <p:spPr>
              <a:xfrm rot="5400000">
                <a:off x="897436" y="556484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4DEDA1FD-ED6C-4066-A0BB-EB8A6888D6F7}"/>
                  </a:ext>
                </a:extLst>
              </p:cNvPr>
              <p:cNvSpPr txBox="1"/>
              <p:nvPr/>
            </p:nvSpPr>
            <p:spPr>
              <a:xfrm>
                <a:off x="3530600" y="7118968"/>
                <a:ext cx="20413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000" b="1" dirty="0"/>
                  <a:t>3.382Å</a:t>
                </a:r>
                <a:endParaRPr kumimoji="1" lang="ja-JP" altLang="en-US" sz="3000" b="1" dirty="0"/>
              </a:p>
            </p:txBody>
          </p:sp>
          <p:sp>
            <p:nvSpPr>
              <p:cNvPr id="33" name="フローチャート: 結合子 32">
                <a:extLst>
                  <a:ext uri="{FF2B5EF4-FFF2-40B4-BE49-F238E27FC236}">
                    <a16:creationId xmlns:a16="http://schemas.microsoft.com/office/drawing/2014/main" id="{D6771E77-C8CA-FB34-5EA3-FAA070397E1C}"/>
                  </a:ext>
                </a:extLst>
              </p:cNvPr>
              <p:cNvSpPr/>
              <p:nvPr/>
            </p:nvSpPr>
            <p:spPr>
              <a:xfrm rot="5400000">
                <a:off x="8425951" y="5664504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フローチャート: 結合子 33">
                <a:extLst>
                  <a:ext uri="{FF2B5EF4-FFF2-40B4-BE49-F238E27FC236}">
                    <a16:creationId xmlns:a16="http://schemas.microsoft.com/office/drawing/2014/main" id="{037C7E6B-94C6-4B71-00F1-369087215882}"/>
                  </a:ext>
                </a:extLst>
              </p:cNvPr>
              <p:cNvSpPr/>
              <p:nvPr/>
            </p:nvSpPr>
            <p:spPr>
              <a:xfrm rot="5400000">
                <a:off x="5877957" y="5637838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フローチャート: 結合子 34">
                <a:extLst>
                  <a:ext uri="{FF2B5EF4-FFF2-40B4-BE49-F238E27FC236}">
                    <a16:creationId xmlns:a16="http://schemas.microsoft.com/office/drawing/2014/main" id="{E28F4AA5-FD55-7EB3-3ECE-E072D5EF3297}"/>
                  </a:ext>
                </a:extLst>
              </p:cNvPr>
              <p:cNvSpPr/>
              <p:nvPr/>
            </p:nvSpPr>
            <p:spPr>
              <a:xfrm rot="5400000">
                <a:off x="3315000" y="554999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78133B29-0084-D3DD-1556-67F0B4BAE237}"/>
                  </a:ext>
                </a:extLst>
              </p:cNvPr>
              <p:cNvGrpSpPr/>
              <p:nvPr/>
            </p:nvGrpSpPr>
            <p:grpSpPr>
              <a:xfrm>
                <a:off x="9471622" y="5382086"/>
                <a:ext cx="1103724" cy="1163362"/>
                <a:chOff x="4576015" y="3490660"/>
                <a:chExt cx="504057" cy="531293"/>
              </a:xfrm>
            </p:grpSpPr>
            <p:sp>
              <p:nvSpPr>
                <p:cNvPr id="42" name="Ellipse 111">
                  <a:extLst>
                    <a:ext uri="{FF2B5EF4-FFF2-40B4-BE49-F238E27FC236}">
                      <a16:creationId xmlns:a16="http://schemas.microsoft.com/office/drawing/2014/main" id="{ACDC5CF5-C917-804D-19D9-58885B096045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43" name="Ellipse 112">
                  <a:extLst>
                    <a:ext uri="{FF2B5EF4-FFF2-40B4-BE49-F238E27FC236}">
                      <a16:creationId xmlns:a16="http://schemas.microsoft.com/office/drawing/2014/main" id="{E7C8C53F-1863-33B3-3DC8-6E48C05D1E4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A448A812-9DC9-C1FC-D67F-153ADA4D4375}"/>
                  </a:ext>
                </a:extLst>
              </p:cNvPr>
              <p:cNvGrpSpPr/>
              <p:nvPr/>
            </p:nvGrpSpPr>
            <p:grpSpPr>
              <a:xfrm>
                <a:off x="1872093" y="530174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3" name="Ellipse 111">
                  <a:extLst>
                    <a:ext uri="{FF2B5EF4-FFF2-40B4-BE49-F238E27FC236}">
                      <a16:creationId xmlns:a16="http://schemas.microsoft.com/office/drawing/2014/main" id="{CCB26BFC-4211-29AB-113D-1CFCCD366A84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4" name="Ellipse 112">
                  <a:extLst>
                    <a:ext uri="{FF2B5EF4-FFF2-40B4-BE49-F238E27FC236}">
                      <a16:creationId xmlns:a16="http://schemas.microsoft.com/office/drawing/2014/main" id="{C35EF05C-4EF5-B59A-A7B8-004D141D1AA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0A191F7E-A9C1-9B80-91CB-2439078DEE17}"/>
                  </a:ext>
                </a:extLst>
              </p:cNvPr>
              <p:cNvGrpSpPr/>
              <p:nvPr/>
            </p:nvGrpSpPr>
            <p:grpSpPr>
              <a:xfrm>
                <a:off x="4294458" y="5212629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6" name="Ellipse 111">
                  <a:extLst>
                    <a:ext uri="{FF2B5EF4-FFF2-40B4-BE49-F238E27FC236}">
                      <a16:creationId xmlns:a16="http://schemas.microsoft.com/office/drawing/2014/main" id="{C3D55AD1-FC8F-B259-4426-EA4FB79D2889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7" name="Ellipse 112">
                  <a:extLst>
                    <a:ext uri="{FF2B5EF4-FFF2-40B4-BE49-F238E27FC236}">
                      <a16:creationId xmlns:a16="http://schemas.microsoft.com/office/drawing/2014/main" id="{14A902BF-A05F-0F70-0BB1-72871A4E67AE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0DD1F15-355A-2755-2456-E40BEDE5CE42}"/>
                  </a:ext>
                </a:extLst>
              </p:cNvPr>
              <p:cNvGrpSpPr/>
              <p:nvPr/>
            </p:nvGrpSpPr>
            <p:grpSpPr>
              <a:xfrm>
                <a:off x="6853678" y="535001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9" name="Ellipse 111">
                  <a:extLst>
                    <a:ext uri="{FF2B5EF4-FFF2-40B4-BE49-F238E27FC236}">
                      <a16:creationId xmlns:a16="http://schemas.microsoft.com/office/drawing/2014/main" id="{988FD572-521E-D593-E601-46EA07C869C3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60" name="Ellipse 112">
                  <a:extLst>
                    <a:ext uri="{FF2B5EF4-FFF2-40B4-BE49-F238E27FC236}">
                      <a16:creationId xmlns:a16="http://schemas.microsoft.com/office/drawing/2014/main" id="{11F61F43-8F59-B807-4C48-2616E2AC038A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B8B1AA8-83D1-007E-C13E-6CBE937EB43C}"/>
              </a:ext>
            </a:extLst>
          </p:cNvPr>
          <p:cNvGrpSpPr/>
          <p:nvPr/>
        </p:nvGrpSpPr>
        <p:grpSpPr>
          <a:xfrm>
            <a:off x="4731107" y="7053501"/>
            <a:ext cx="7523675" cy="1911942"/>
            <a:chOff x="7080898" y="6994750"/>
            <a:chExt cx="7523675" cy="1911942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51EE164-5474-752B-3930-230F96A3CF0A}"/>
                </a:ext>
              </a:extLst>
            </p:cNvPr>
            <p:cNvGrpSpPr/>
            <p:nvPr/>
          </p:nvGrpSpPr>
          <p:grpSpPr>
            <a:xfrm>
              <a:off x="9784080" y="6994750"/>
              <a:ext cx="3799625" cy="1322574"/>
              <a:chOff x="10344375" y="7085673"/>
              <a:chExt cx="3799625" cy="1322574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C00E5D25-F665-7668-FAE4-765A96319EC7}"/>
                  </a:ext>
                </a:extLst>
              </p:cNvPr>
              <p:cNvGrpSpPr/>
              <p:nvPr/>
            </p:nvGrpSpPr>
            <p:grpSpPr>
              <a:xfrm>
                <a:off x="10674040" y="7085673"/>
                <a:ext cx="1182676" cy="1246580"/>
                <a:chOff x="4576015" y="3490660"/>
                <a:chExt cx="504057" cy="531293"/>
              </a:xfrm>
            </p:grpSpPr>
            <p:sp>
              <p:nvSpPr>
                <p:cNvPr id="28" name="Ellipse 111">
                  <a:extLst>
                    <a:ext uri="{FF2B5EF4-FFF2-40B4-BE49-F238E27FC236}">
                      <a16:creationId xmlns:a16="http://schemas.microsoft.com/office/drawing/2014/main" id="{FFDFFED8-B9AD-90EB-76EE-3B23BE8F5646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" name="Ellipse 112">
                  <a:extLst>
                    <a:ext uri="{FF2B5EF4-FFF2-40B4-BE49-F238E27FC236}">
                      <a16:creationId xmlns:a16="http://schemas.microsoft.com/office/drawing/2014/main" id="{3BDA0503-9F5C-35F0-3588-A2384FF14C4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9EB83F4D-8CCC-072B-11DF-302EC6B639B0}"/>
                  </a:ext>
                </a:extLst>
              </p:cNvPr>
              <p:cNvSpPr/>
              <p:nvPr/>
            </p:nvSpPr>
            <p:spPr>
              <a:xfrm>
                <a:off x="10344375" y="7129343"/>
                <a:ext cx="3799625" cy="1278904"/>
              </a:xfrm>
              <a:custGeom>
                <a:avLst/>
                <a:gdLst/>
                <a:ahLst/>
                <a:cxnLst/>
                <a:rect l="l" t="t" r="r" b="b"/>
                <a:pathLst>
                  <a:path w="3888104" h="1581785">
                    <a:moveTo>
                      <a:pt x="978916" y="0"/>
                    </a:moveTo>
                    <a:lnTo>
                      <a:pt x="934586" y="815"/>
                    </a:lnTo>
                    <a:lnTo>
                      <a:pt x="889730" y="3889"/>
                    </a:lnTo>
                    <a:lnTo>
                      <a:pt x="844490" y="9167"/>
                    </a:lnTo>
                    <a:lnTo>
                      <a:pt x="799009" y="16598"/>
                    </a:lnTo>
                    <a:lnTo>
                      <a:pt x="753430" y="26130"/>
                    </a:lnTo>
                    <a:lnTo>
                      <a:pt x="707895" y="37709"/>
                    </a:lnTo>
                    <a:lnTo>
                      <a:pt x="662549" y="51285"/>
                    </a:lnTo>
                    <a:lnTo>
                      <a:pt x="617532" y="66804"/>
                    </a:lnTo>
                    <a:lnTo>
                      <a:pt x="572989" y="84213"/>
                    </a:lnTo>
                    <a:lnTo>
                      <a:pt x="529063" y="103462"/>
                    </a:lnTo>
                    <a:lnTo>
                      <a:pt x="485895" y="124497"/>
                    </a:lnTo>
                    <a:lnTo>
                      <a:pt x="443630" y="147267"/>
                    </a:lnTo>
                    <a:lnTo>
                      <a:pt x="402409" y="171718"/>
                    </a:lnTo>
                    <a:lnTo>
                      <a:pt x="362377" y="197798"/>
                    </a:lnTo>
                    <a:lnTo>
                      <a:pt x="323675" y="225456"/>
                    </a:lnTo>
                    <a:lnTo>
                      <a:pt x="286447" y="254639"/>
                    </a:lnTo>
                    <a:lnTo>
                      <a:pt x="250835" y="285294"/>
                    </a:lnTo>
                    <a:lnTo>
                      <a:pt x="216983" y="317369"/>
                    </a:lnTo>
                    <a:lnTo>
                      <a:pt x="185033" y="350813"/>
                    </a:lnTo>
                    <a:lnTo>
                      <a:pt x="155128" y="385572"/>
                    </a:lnTo>
                    <a:lnTo>
                      <a:pt x="127411" y="421594"/>
                    </a:lnTo>
                    <a:lnTo>
                      <a:pt x="102025" y="458826"/>
                    </a:lnTo>
                    <a:lnTo>
                      <a:pt x="79113" y="497218"/>
                    </a:lnTo>
                    <a:lnTo>
                      <a:pt x="58818" y="536716"/>
                    </a:lnTo>
                    <a:lnTo>
                      <a:pt x="41282" y="577267"/>
                    </a:lnTo>
                    <a:lnTo>
                      <a:pt x="26649" y="618821"/>
                    </a:lnTo>
                    <a:lnTo>
                      <a:pt x="15061" y="661323"/>
                    </a:lnTo>
                    <a:lnTo>
                      <a:pt x="6662" y="704723"/>
                    </a:lnTo>
                    <a:lnTo>
                      <a:pt x="1594" y="748967"/>
                    </a:lnTo>
                    <a:lnTo>
                      <a:pt x="0" y="794003"/>
                    </a:lnTo>
                    <a:lnTo>
                      <a:pt x="2090" y="838987"/>
                    </a:lnTo>
                    <a:lnTo>
                      <a:pt x="7871" y="883080"/>
                    </a:lnTo>
                    <a:lnTo>
                      <a:pt x="17175" y="926239"/>
                    </a:lnTo>
                    <a:lnTo>
                      <a:pt x="29834" y="968420"/>
                    </a:lnTo>
                    <a:lnTo>
                      <a:pt x="45683" y="1009582"/>
                    </a:lnTo>
                    <a:lnTo>
                      <a:pt x="64554" y="1049681"/>
                    </a:lnTo>
                    <a:lnTo>
                      <a:pt x="86281" y="1088674"/>
                    </a:lnTo>
                    <a:lnTo>
                      <a:pt x="110696" y="1126519"/>
                    </a:lnTo>
                    <a:lnTo>
                      <a:pt x="137633" y="1163173"/>
                    </a:lnTo>
                    <a:lnTo>
                      <a:pt x="166925" y="1198593"/>
                    </a:lnTo>
                    <a:lnTo>
                      <a:pt x="198404" y="1232735"/>
                    </a:lnTo>
                    <a:lnTo>
                      <a:pt x="231906" y="1265558"/>
                    </a:lnTo>
                    <a:lnTo>
                      <a:pt x="267261" y="1297017"/>
                    </a:lnTo>
                    <a:lnTo>
                      <a:pt x="304304" y="1327071"/>
                    </a:lnTo>
                    <a:lnTo>
                      <a:pt x="342868" y="1355677"/>
                    </a:lnTo>
                    <a:lnTo>
                      <a:pt x="382785" y="1382791"/>
                    </a:lnTo>
                    <a:lnTo>
                      <a:pt x="423890" y="1408371"/>
                    </a:lnTo>
                    <a:lnTo>
                      <a:pt x="466014" y="1432374"/>
                    </a:lnTo>
                    <a:lnTo>
                      <a:pt x="508992" y="1454756"/>
                    </a:lnTo>
                    <a:lnTo>
                      <a:pt x="552656" y="1475476"/>
                    </a:lnTo>
                    <a:lnTo>
                      <a:pt x="596840" y="1494490"/>
                    </a:lnTo>
                    <a:lnTo>
                      <a:pt x="641377" y="1511756"/>
                    </a:lnTo>
                    <a:lnTo>
                      <a:pt x="686099" y="1527230"/>
                    </a:lnTo>
                    <a:lnTo>
                      <a:pt x="730841" y="1540869"/>
                    </a:lnTo>
                    <a:lnTo>
                      <a:pt x="775434" y="1552632"/>
                    </a:lnTo>
                    <a:lnTo>
                      <a:pt x="819713" y="1562474"/>
                    </a:lnTo>
                    <a:lnTo>
                      <a:pt x="863511" y="1570353"/>
                    </a:lnTo>
                    <a:lnTo>
                      <a:pt x="906660" y="1576227"/>
                    </a:lnTo>
                    <a:lnTo>
                      <a:pt x="948994" y="1580051"/>
                    </a:lnTo>
                    <a:lnTo>
                      <a:pt x="990345" y="1581784"/>
                    </a:lnTo>
                    <a:lnTo>
                      <a:pt x="1034875" y="1580996"/>
                    </a:lnTo>
                    <a:lnTo>
                      <a:pt x="1077886" y="1577234"/>
                    </a:lnTo>
                    <a:lnTo>
                      <a:pt x="1119532" y="1570693"/>
                    </a:lnTo>
                    <a:lnTo>
                      <a:pt x="1159964" y="1561566"/>
                    </a:lnTo>
                    <a:lnTo>
                      <a:pt x="1199335" y="1550047"/>
                    </a:lnTo>
                    <a:lnTo>
                      <a:pt x="1237798" y="1536328"/>
                    </a:lnTo>
                    <a:lnTo>
                      <a:pt x="1275504" y="1520603"/>
                    </a:lnTo>
                    <a:lnTo>
                      <a:pt x="1312606" y="1503066"/>
                    </a:lnTo>
                    <a:lnTo>
                      <a:pt x="1349257" y="1483910"/>
                    </a:lnTo>
                    <a:lnTo>
                      <a:pt x="1385608" y="1463328"/>
                    </a:lnTo>
                    <a:lnTo>
                      <a:pt x="1421813" y="1441513"/>
                    </a:lnTo>
                    <a:lnTo>
                      <a:pt x="1458023" y="1418660"/>
                    </a:lnTo>
                    <a:lnTo>
                      <a:pt x="1494390" y="1394961"/>
                    </a:lnTo>
                    <a:lnTo>
                      <a:pt x="1605962" y="1320724"/>
                    </a:lnTo>
                    <a:lnTo>
                      <a:pt x="1644484" y="1295576"/>
                    </a:lnTo>
                    <a:lnTo>
                      <a:pt x="1683925" y="1270550"/>
                    </a:lnTo>
                    <a:lnTo>
                      <a:pt x="1724438" y="1245838"/>
                    </a:lnTo>
                    <a:lnTo>
                      <a:pt x="1766175" y="1221634"/>
                    </a:lnTo>
                    <a:lnTo>
                      <a:pt x="1809289" y="1198132"/>
                    </a:lnTo>
                    <a:lnTo>
                      <a:pt x="1853931" y="1175524"/>
                    </a:lnTo>
                    <a:lnTo>
                      <a:pt x="1900254" y="1154004"/>
                    </a:lnTo>
                    <a:lnTo>
                      <a:pt x="1948411" y="1133766"/>
                    </a:lnTo>
                    <a:lnTo>
                      <a:pt x="1998554" y="1115003"/>
                    </a:lnTo>
                    <a:lnTo>
                      <a:pt x="2050834" y="1097908"/>
                    </a:lnTo>
                    <a:lnTo>
                      <a:pt x="2105406" y="1082675"/>
                    </a:lnTo>
                    <a:lnTo>
                      <a:pt x="2145536" y="1073047"/>
                    </a:lnTo>
                    <a:lnTo>
                      <a:pt x="2188551" y="1063861"/>
                    </a:lnTo>
                    <a:lnTo>
                      <a:pt x="2234241" y="1055090"/>
                    </a:lnTo>
                    <a:lnTo>
                      <a:pt x="2282396" y="1046709"/>
                    </a:lnTo>
                    <a:lnTo>
                      <a:pt x="2332805" y="1038690"/>
                    </a:lnTo>
                    <a:lnTo>
                      <a:pt x="2385259" y="1031007"/>
                    </a:lnTo>
                    <a:lnTo>
                      <a:pt x="2439546" y="1023635"/>
                    </a:lnTo>
                    <a:lnTo>
                      <a:pt x="2495458" y="1016546"/>
                    </a:lnTo>
                    <a:lnTo>
                      <a:pt x="2552784" y="1009714"/>
                    </a:lnTo>
                    <a:lnTo>
                      <a:pt x="2611314" y="1003114"/>
                    </a:lnTo>
                    <a:lnTo>
                      <a:pt x="2670837" y="996719"/>
                    </a:lnTo>
                    <a:lnTo>
                      <a:pt x="2792024" y="984438"/>
                    </a:lnTo>
                    <a:lnTo>
                      <a:pt x="3216587" y="944038"/>
                    </a:lnTo>
                    <a:lnTo>
                      <a:pt x="3331073" y="932366"/>
                    </a:lnTo>
                    <a:lnTo>
                      <a:pt x="3386128" y="926376"/>
                    </a:lnTo>
                    <a:lnTo>
                      <a:pt x="3439446" y="920250"/>
                    </a:lnTo>
                    <a:lnTo>
                      <a:pt x="3490815" y="913960"/>
                    </a:lnTo>
                    <a:lnTo>
                      <a:pt x="3540026" y="907480"/>
                    </a:lnTo>
                    <a:lnTo>
                      <a:pt x="3586868" y="900785"/>
                    </a:lnTo>
                    <a:lnTo>
                      <a:pt x="3631131" y="893846"/>
                    </a:lnTo>
                    <a:lnTo>
                      <a:pt x="3672605" y="886639"/>
                    </a:lnTo>
                    <a:lnTo>
                      <a:pt x="3711080" y="879137"/>
                    </a:lnTo>
                    <a:lnTo>
                      <a:pt x="3778193" y="863143"/>
                    </a:lnTo>
                    <a:lnTo>
                      <a:pt x="3830787" y="845653"/>
                    </a:lnTo>
                    <a:lnTo>
                      <a:pt x="3867182" y="826457"/>
                    </a:lnTo>
                    <a:lnTo>
                      <a:pt x="3887724" y="794003"/>
                    </a:lnTo>
                    <a:lnTo>
                      <a:pt x="3884534" y="782256"/>
                    </a:lnTo>
                    <a:lnTo>
                      <a:pt x="3844600" y="749008"/>
                    </a:lnTo>
                    <a:lnTo>
                      <a:pt x="3795031" y="728390"/>
                    </a:lnTo>
                    <a:lnTo>
                      <a:pt x="3729307" y="708903"/>
                    </a:lnTo>
                    <a:lnTo>
                      <a:pt x="3690977" y="699555"/>
                    </a:lnTo>
                    <a:lnTo>
                      <a:pt x="3649315" y="690456"/>
                    </a:lnTo>
                    <a:lnTo>
                      <a:pt x="3604559" y="681594"/>
                    </a:lnTo>
                    <a:lnTo>
                      <a:pt x="3556943" y="672957"/>
                    </a:lnTo>
                    <a:lnTo>
                      <a:pt x="3506704" y="664534"/>
                    </a:lnTo>
                    <a:lnTo>
                      <a:pt x="3454078" y="656314"/>
                    </a:lnTo>
                    <a:lnTo>
                      <a:pt x="3399300" y="648286"/>
                    </a:lnTo>
                    <a:lnTo>
                      <a:pt x="3342607" y="640437"/>
                    </a:lnTo>
                    <a:lnTo>
                      <a:pt x="3284235" y="632756"/>
                    </a:lnTo>
                    <a:lnTo>
                      <a:pt x="3224419" y="625233"/>
                    </a:lnTo>
                    <a:lnTo>
                      <a:pt x="3101399" y="610610"/>
                    </a:lnTo>
                    <a:lnTo>
                      <a:pt x="2975436" y="596479"/>
                    </a:lnTo>
                    <a:lnTo>
                      <a:pt x="2479900" y="543024"/>
                    </a:lnTo>
                    <a:lnTo>
                      <a:pt x="2367531" y="529971"/>
                    </a:lnTo>
                    <a:lnTo>
                      <a:pt x="2314372" y="523428"/>
                    </a:lnTo>
                    <a:lnTo>
                      <a:pt x="2263543" y="516859"/>
                    </a:lnTo>
                    <a:lnTo>
                      <a:pt x="2215282" y="510253"/>
                    </a:lnTo>
                    <a:lnTo>
                      <a:pt x="2169824" y="503597"/>
                    </a:lnTo>
                    <a:lnTo>
                      <a:pt x="2127405" y="496881"/>
                    </a:lnTo>
                    <a:lnTo>
                      <a:pt x="2088260" y="490092"/>
                    </a:lnTo>
                    <a:lnTo>
                      <a:pt x="2036718" y="479214"/>
                    </a:lnTo>
                    <a:lnTo>
                      <a:pt x="1987309" y="465972"/>
                    </a:lnTo>
                    <a:lnTo>
                      <a:pt x="1939875" y="450582"/>
                    </a:lnTo>
                    <a:lnTo>
                      <a:pt x="1894255" y="433261"/>
                    </a:lnTo>
                    <a:lnTo>
                      <a:pt x="1850290" y="414226"/>
                    </a:lnTo>
                    <a:lnTo>
                      <a:pt x="1807821" y="393692"/>
                    </a:lnTo>
                    <a:lnTo>
                      <a:pt x="1766688" y="371878"/>
                    </a:lnTo>
                    <a:lnTo>
                      <a:pt x="1726731" y="348998"/>
                    </a:lnTo>
                    <a:lnTo>
                      <a:pt x="1687792" y="325270"/>
                    </a:lnTo>
                    <a:lnTo>
                      <a:pt x="1649710" y="300910"/>
                    </a:lnTo>
                    <a:lnTo>
                      <a:pt x="1612326" y="276136"/>
                    </a:lnTo>
                    <a:lnTo>
                      <a:pt x="1502766" y="201487"/>
                    </a:lnTo>
                    <a:lnTo>
                      <a:pt x="1466578" y="177217"/>
                    </a:lnTo>
                    <a:lnTo>
                      <a:pt x="1430291" y="153615"/>
                    </a:lnTo>
                    <a:lnTo>
                      <a:pt x="1393744" y="130897"/>
                    </a:lnTo>
                    <a:lnTo>
                      <a:pt x="1356778" y="109281"/>
                    </a:lnTo>
                    <a:lnTo>
                      <a:pt x="1319234" y="88981"/>
                    </a:lnTo>
                    <a:lnTo>
                      <a:pt x="1280952" y="70216"/>
                    </a:lnTo>
                    <a:lnTo>
                      <a:pt x="1241773" y="53201"/>
                    </a:lnTo>
                    <a:lnTo>
                      <a:pt x="1201536" y="38153"/>
                    </a:lnTo>
                    <a:lnTo>
                      <a:pt x="1160083" y="25289"/>
                    </a:lnTo>
                    <a:lnTo>
                      <a:pt x="1117254" y="14825"/>
                    </a:lnTo>
                    <a:lnTo>
                      <a:pt x="1072890" y="6977"/>
                    </a:lnTo>
                    <a:lnTo>
                      <a:pt x="1026830" y="1964"/>
                    </a:lnTo>
                    <a:lnTo>
                      <a:pt x="978916" y="0"/>
                    </a:lnTo>
                    <a:close/>
                  </a:path>
                </a:pathLst>
              </a:custGeom>
              <a:solidFill>
                <a:srgbClr val="C00000">
                  <a:alpha val="50000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3E182B2-E845-9750-C235-C109228EE8D9}"/>
                </a:ext>
              </a:extLst>
            </p:cNvPr>
            <p:cNvSpPr txBox="1"/>
            <p:nvPr/>
          </p:nvSpPr>
          <p:spPr>
            <a:xfrm>
              <a:off x="7080898" y="7417839"/>
              <a:ext cx="24470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500" dirty="0"/>
                <a:t>Backscattering</a:t>
              </a:r>
              <a:endParaRPr kumimoji="1" lang="ja-JP" altLang="en-US" sz="2500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150B1006-1C6A-82A2-43E2-EAAD0120E420}"/>
                </a:ext>
              </a:extLst>
            </p:cNvPr>
            <p:cNvSpPr txBox="1"/>
            <p:nvPr/>
          </p:nvSpPr>
          <p:spPr>
            <a:xfrm>
              <a:off x="8759657" y="8429638"/>
              <a:ext cx="58449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500" dirty="0"/>
                <a:t>Scattering factor of Sr at 1018.80eV</a:t>
              </a:r>
              <a:endParaRPr kumimoji="1" lang="ja-JP" alt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36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484F4711-7F91-C310-E245-476F1766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5FCE8686-01EE-F480-C03C-709E1C4B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E9128A-03F7-FC33-7144-4A0A73F18157}"/>
              </a:ext>
            </a:extLst>
          </p:cNvPr>
          <p:cNvSpPr txBox="1"/>
          <p:nvPr/>
        </p:nvSpPr>
        <p:spPr>
          <a:xfrm>
            <a:off x="651770" y="1202421"/>
            <a:ext cx="2328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Divergence !</a:t>
            </a:r>
            <a:endParaRPr kumimoji="1" lang="ja-JP" altLang="en-US" sz="3000" dirty="0"/>
          </a:p>
        </p:txBody>
      </p:sp>
      <p:sp>
        <p:nvSpPr>
          <p:cNvPr id="16" name="日付プレースホルダー 15">
            <a:extLst>
              <a:ext uri="{FF2B5EF4-FFF2-40B4-BE49-F238E27FC236}">
                <a16:creationId xmlns:a16="http://schemas.microsoft.com/office/drawing/2014/main" id="{FA419D16-1E70-8978-81BA-CC5C1018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D0BED8-1CBC-A127-E174-BDCAEBE97E9A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 Ti(2p) at 1018.80eV</a:t>
            </a:r>
          </a:p>
        </p:txBody>
      </p:sp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415FD601-AF79-C0F3-53E9-72A69B934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25" y="1980235"/>
            <a:ext cx="9434378" cy="5517358"/>
          </a:xfrm>
          <a:prstGeom prst="rect">
            <a:avLst/>
          </a:prstGeom>
        </p:spPr>
      </p:pic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A927E0A9-755E-7090-EF56-8817293712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2363" y="7648647"/>
            <a:ext cx="6205674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Remo</a:t>
            </a:r>
            <a:r>
              <a:rPr lang="en-US" altLang="ja-JP" sz="3000" dirty="0"/>
              <a:t>ving all backscattering</a:t>
            </a:r>
            <a:endParaRPr kumimoji="1" lang="en-US" altLang="ja-JP" sz="3000" dirty="0"/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</p:spTree>
    <p:extLst>
      <p:ext uri="{BB962C8B-B14F-4D97-AF65-F5344CB8AC3E}">
        <p14:creationId xmlns:p14="http://schemas.microsoft.com/office/powerpoint/2010/main" val="13817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6D3299-6905-2186-6A17-3E7C5F9C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0711D36-5D93-BF21-48D7-36624C9A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4B02F5-4DFF-6225-7929-33D392A2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8C689E-B22E-22E5-B9D7-27E10E0876F7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without backscattering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3E28DC-2C06-B6D4-A218-D9200684CBD5}"/>
              </a:ext>
            </a:extLst>
          </p:cNvPr>
          <p:cNvSpPr txBox="1"/>
          <p:nvPr/>
        </p:nvSpPr>
        <p:spPr>
          <a:xfrm>
            <a:off x="4200898" y="7820758"/>
            <a:ext cx="778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Taylor truncation order n = 7</a:t>
            </a:r>
          </a:p>
          <a:p>
            <a:r>
              <a:rPr kumimoji="1" lang="en-US" altLang="ja-JP" sz="3000" dirty="0"/>
              <a:t>Central peak ten times more than MI </a:t>
            </a:r>
          </a:p>
        </p:txBody>
      </p:sp>
      <p:pic>
        <p:nvPicPr>
          <p:cNvPr id="12" name="図 11" descr="グラフ">
            <a:extLst>
              <a:ext uri="{FF2B5EF4-FFF2-40B4-BE49-F238E27FC236}">
                <a16:creationId xmlns:a16="http://schemas.microsoft.com/office/drawing/2014/main" id="{EC567A7A-B427-BA3C-DEDE-4CFC2910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52" y="2116781"/>
            <a:ext cx="9320068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5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4FA9885-ADDB-FD98-8F9F-DAFCD5CC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4FDD433-6966-5C64-FE11-A50C9691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BF7986-9F5C-F6D0-7B96-5FBF5E34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3FAA00-2631-B085-CCA2-6CA0215F5F8E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 renormalization</a:t>
            </a:r>
          </a:p>
        </p:txBody>
      </p:sp>
      <p:sp>
        <p:nvSpPr>
          <p:cNvPr id="10" name="コンテンツ プレースホルダー 6">
            <a:extLst>
              <a:ext uri="{FF2B5EF4-FFF2-40B4-BE49-F238E27FC236}">
                <a16:creationId xmlns:a16="http://schemas.microsoft.com/office/drawing/2014/main" id="{3B25B714-691D-30D3-A209-4EA7B59CE0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1302" y="7914339"/>
            <a:ext cx="7199841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Renormalization with G_1 (n=7)</a:t>
            </a:r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  <p:pic>
        <p:nvPicPr>
          <p:cNvPr id="2" name="図 1" descr="グラフィカル ユーザー インターフェイス, グラフ&#10;&#10;中程度の精度で">
            <a:extLst>
              <a:ext uri="{FF2B5EF4-FFF2-40B4-BE49-F238E27FC236}">
                <a16:creationId xmlns:a16="http://schemas.microsoft.com/office/drawing/2014/main" id="{9C46F041-F894-5BB9-C68A-82E93411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4" y="1935431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112948-E7EA-3E1F-0E43-59B71C54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02" y="1762445"/>
            <a:ext cx="13532395" cy="5247956"/>
          </a:xfrm>
        </p:spPr>
        <p:txBody>
          <a:bodyPr>
            <a:normAutofit/>
          </a:bodyPr>
          <a:lstStyle/>
          <a:p>
            <a:r>
              <a:rPr lang="en-US" altLang="ja-JP" sz="3000" b="1" dirty="0"/>
              <a:t>Results and conclusions:</a:t>
            </a:r>
          </a:p>
          <a:p>
            <a:endParaRPr lang="en-US" altLang="ja-JP"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We have found out divergence on </a:t>
            </a:r>
            <a:r>
              <a:rPr lang="en-US" altLang="ja-JP" sz="3000" dirty="0" err="1"/>
              <a:t>SrTi</a:t>
            </a:r>
            <a:r>
              <a:rPr lang="en-US" altLang="ja-JP" sz="3000" dirty="0"/>
              <a:t> atomic chain.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We have demonstrated that it comes from backscattering.</a:t>
            </a:r>
          </a:p>
          <a:p>
            <a:r>
              <a:rPr lang="en-US" altLang="ja-JP" sz="3000" b="1" dirty="0"/>
              <a:t>Hereafter:</a:t>
            </a:r>
          </a:p>
          <a:p>
            <a:endParaRPr lang="en-US" altLang="ja-JP" sz="30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For STO clusters, MI is impossible and we have  to compare our calculation to </a:t>
            </a:r>
            <a:r>
              <a:rPr lang="en-US" altLang="ja-JP" sz="3000" dirty="0">
                <a:solidFill>
                  <a:srgbClr val="FF0000"/>
                </a:solidFill>
              </a:rPr>
              <a:t>experiments.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000" b="1" dirty="0"/>
          </a:p>
          <a:p>
            <a:endParaRPr lang="en-US" altLang="ja-JP" sz="220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582C8F-09C4-5947-2F49-53D413E79503}"/>
              </a:ext>
            </a:extLst>
          </p:cNvPr>
          <p:cNvSpPr/>
          <p:nvPr/>
        </p:nvSpPr>
        <p:spPr>
          <a:xfrm>
            <a:off x="0" y="7553323"/>
            <a:ext cx="14383658" cy="15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FF0000"/>
                </a:solidFill>
              </a:rPr>
              <a:t>We need  t</a:t>
            </a:r>
            <a:r>
              <a:rPr lang="en-US" altLang="ja-JP" sz="4000" dirty="0">
                <a:solidFill>
                  <a:srgbClr val="FF0000"/>
                </a:solidFill>
              </a:rPr>
              <a:t>o speed up renormalization.</a:t>
            </a:r>
          </a:p>
          <a:p>
            <a:pPr algn="ctr"/>
            <a:r>
              <a:rPr lang="en-US" altLang="ja-JP" sz="4000" dirty="0">
                <a:solidFill>
                  <a:srgbClr val="FF0000"/>
                </a:solidFill>
              </a:rPr>
              <a:t>Second part of my internship + article in preparation</a:t>
            </a:r>
          </a:p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EFFB13-08CE-ADCD-256B-3251A0F6CF62}"/>
              </a:ext>
            </a:extLst>
          </p:cNvPr>
          <p:cNvSpPr txBox="1"/>
          <p:nvPr/>
        </p:nvSpPr>
        <p:spPr>
          <a:xfrm>
            <a:off x="6089207" y="380532"/>
            <a:ext cx="369487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87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C59AC3-E3F3-64C7-EA6A-B9767A6B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51811A-18B5-15AE-DE77-98AC0931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7BE188-18A0-F136-3E33-5191DDE4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D0CAAE3A-A185-D697-84B2-8967405F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356044"/>
            <a:ext cx="12618720" cy="5376953"/>
          </a:xfrm>
        </p:spPr>
        <p:txBody>
          <a:bodyPr/>
          <a:lstStyle/>
          <a:p>
            <a:r>
              <a:rPr lang="en-US" altLang="ja-JP" dirty="0"/>
              <a:t>Recipe for creating clusters</a:t>
            </a:r>
            <a:endParaRPr lang="ja-JP" altLang="en-US" dirty="0"/>
          </a:p>
        </p:txBody>
      </p:sp>
      <p:pic>
        <p:nvPicPr>
          <p:cNvPr id="11" name="図 10" descr="ダイアグラム">
            <a:extLst>
              <a:ext uri="{FF2B5EF4-FFF2-40B4-BE49-F238E27FC236}">
                <a16:creationId xmlns:a16="http://schemas.microsoft.com/office/drawing/2014/main" id="{888C667E-ED63-ADA0-505F-E03B4EE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53" y="2320394"/>
            <a:ext cx="9389200" cy="392800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0217F5-44EE-7072-E92F-C35844E2C773}"/>
              </a:ext>
            </a:extLst>
          </p:cNvPr>
          <p:cNvSpPr txBox="1"/>
          <p:nvPr/>
        </p:nvSpPr>
        <p:spPr>
          <a:xfrm>
            <a:off x="3077029" y="6535224"/>
            <a:ext cx="8476342" cy="216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This figure is cited from [1].</a:t>
            </a:r>
          </a:p>
          <a:p>
            <a:r>
              <a:rPr kumimoji="1" lang="en-US" altLang="ja-JP" dirty="0"/>
              <a:t> The cluster tested is shaped like a </a:t>
            </a:r>
            <a:r>
              <a:rPr kumimoji="1" lang="en-US" altLang="ja-JP" dirty="0" err="1"/>
              <a:t>semisphere</a:t>
            </a:r>
            <a:r>
              <a:rPr kumimoji="1" lang="en-US" altLang="ja-JP" dirty="0"/>
              <a:t> (right) based on a sphere. </a:t>
            </a:r>
          </a:p>
          <a:p>
            <a:r>
              <a:rPr kumimoji="1" lang="en-US" altLang="ja-JP" dirty="0"/>
              <a:t>I created a cylinder-shaped cluster with a large number of atoms, eliminated all atoms out of a sphere given a radius, and cut the part below a given z coordinate.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282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7EB37C3-6F85-3F36-E503-1627C5C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8420F8-6ACC-938C-E7C8-7CD4EF4E5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357CF0-72F3-7320-B577-22F30EF7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2C8ED96-D599-3E3F-0159-9EDF00A2A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 cluster with Ti emitter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03B7315-B9EA-4F3C-713B-5013DA4385F3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pic>
        <p:nvPicPr>
          <p:cNvPr id="13" name="図 12" descr="白いバックグラウンドの前に並んでいる&#10;&#10;低い精度で">
            <a:extLst>
              <a:ext uri="{FF2B5EF4-FFF2-40B4-BE49-F238E27FC236}">
                <a16:creationId xmlns:a16="http://schemas.microsoft.com/office/drawing/2014/main" id="{B1C506D7-C05E-635A-292E-217BB062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5" y="2080229"/>
            <a:ext cx="4933591" cy="4933591"/>
          </a:xfrm>
          <a:prstGeom prst="rect">
            <a:avLst/>
          </a:prstGeom>
        </p:spPr>
      </p:pic>
      <p:sp>
        <p:nvSpPr>
          <p:cNvPr id="14" name="コンテンツ プレースホルダー 6">
            <a:extLst>
              <a:ext uri="{FF2B5EF4-FFF2-40B4-BE49-F238E27FC236}">
                <a16:creationId xmlns:a16="http://schemas.microsoft.com/office/drawing/2014/main" id="{23ACE400-EB8C-9B2F-45B0-053C6201252A}"/>
              </a:ext>
            </a:extLst>
          </p:cNvPr>
          <p:cNvSpPr txBox="1">
            <a:spLocks/>
          </p:cNvSpPr>
          <p:nvPr/>
        </p:nvSpPr>
        <p:spPr>
          <a:xfrm>
            <a:off x="3164115" y="7043175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12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21Å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Ti emitter at the second plane from the bottom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0127C569-372D-5523-CD56-E739203E9A04}"/>
              </a:ext>
            </a:extLst>
          </p:cNvPr>
          <p:cNvSpPr txBox="1">
            <a:spLocks/>
          </p:cNvSpPr>
          <p:nvPr/>
        </p:nvSpPr>
        <p:spPr>
          <a:xfrm>
            <a:off x="9121695" y="3860800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1920 atoms</a:t>
            </a:r>
          </a:p>
        </p:txBody>
      </p:sp>
    </p:spTree>
    <p:extLst>
      <p:ext uri="{BB962C8B-B14F-4D97-AF65-F5344CB8AC3E}">
        <p14:creationId xmlns:p14="http://schemas.microsoft.com/office/powerpoint/2010/main" val="114929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A99CCC1-71A1-22DF-C133-C0282450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245138"/>
            <a:ext cx="12618720" cy="6381962"/>
          </a:xfrm>
        </p:spPr>
        <p:txBody>
          <a:bodyPr/>
          <a:lstStyle/>
          <a:p>
            <a:r>
              <a:rPr kumimoji="1" lang="en-US" altLang="ja-JP" dirty="0"/>
              <a:t>Atomic cones that diverge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28A6CE-4E1A-C79A-0F4A-A03A6CCD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3D8D5F-10E3-9187-916E-C7705678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4987690-57E3-E4BA-C524-F6EAC300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pic>
        <p:nvPicPr>
          <p:cNvPr id="7" name="図 6" descr="グラフ">
            <a:extLst>
              <a:ext uri="{FF2B5EF4-FFF2-40B4-BE49-F238E27FC236}">
                <a16:creationId xmlns:a16="http://schemas.microsoft.com/office/drawing/2014/main" id="{F25FC516-3250-7B31-8EA6-39AC9397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8" y="1785543"/>
            <a:ext cx="3840480" cy="3276739"/>
          </a:xfrm>
          <a:prstGeom prst="rect">
            <a:avLst/>
          </a:prstGeom>
        </p:spPr>
      </p:pic>
      <p:pic>
        <p:nvPicPr>
          <p:cNvPr id="11" name="図 10" descr="グラフ, 散布図">
            <a:extLst>
              <a:ext uri="{FF2B5EF4-FFF2-40B4-BE49-F238E27FC236}">
                <a16:creationId xmlns:a16="http://schemas.microsoft.com/office/drawing/2014/main" id="{73E500C0-B4A5-0398-A30D-23F6A14CF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53" y="1869696"/>
            <a:ext cx="3840481" cy="3281758"/>
          </a:xfrm>
          <a:prstGeom prst="rect">
            <a:avLst/>
          </a:prstGeom>
        </p:spPr>
      </p:pic>
      <p:pic>
        <p:nvPicPr>
          <p:cNvPr id="13" name="図 12" descr="グラフ, 散布図, バブル チャート">
            <a:extLst>
              <a:ext uri="{FF2B5EF4-FFF2-40B4-BE49-F238E27FC236}">
                <a16:creationId xmlns:a16="http://schemas.microsoft.com/office/drawing/2014/main" id="{A694D6E0-A9DB-2046-B53D-DA04B863D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90" y="5326219"/>
            <a:ext cx="4010327" cy="35209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3BFE41-70FB-6D26-4627-5CAD46DA22E4}"/>
              </a:ext>
            </a:extLst>
          </p:cNvPr>
          <p:cNvSpPr txBox="1"/>
          <p:nvPr/>
        </p:nvSpPr>
        <p:spPr>
          <a:xfrm>
            <a:off x="3658633" y="4217053"/>
            <a:ext cx="165140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B9AB17-5380-2610-D8C4-47817025151B}"/>
              </a:ext>
            </a:extLst>
          </p:cNvPr>
          <p:cNvSpPr txBox="1"/>
          <p:nvPr/>
        </p:nvSpPr>
        <p:spPr>
          <a:xfrm>
            <a:off x="8618743" y="4217053"/>
            <a:ext cx="116533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BF69F6-5690-94F3-5874-A46478101498}"/>
              </a:ext>
            </a:extLst>
          </p:cNvPr>
          <p:cNvSpPr txBox="1"/>
          <p:nvPr/>
        </p:nvSpPr>
        <p:spPr>
          <a:xfrm>
            <a:off x="7315200" y="7738006"/>
            <a:ext cx="817153" cy="4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[111]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4D1D839-C090-6637-74E7-099EF9B6AA6A}"/>
              </a:ext>
            </a:extLst>
          </p:cNvPr>
          <p:cNvSpPr txBox="1"/>
          <p:nvPr/>
        </p:nvSpPr>
        <p:spPr>
          <a:xfrm>
            <a:off x="9599425" y="6497367"/>
            <a:ext cx="47468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As well divergence we can expect from [010], [110], [-111], [1-11], and [11-1] by rotation along z axis.</a:t>
            </a:r>
            <a:endParaRPr kumimoji="1" lang="ja-JP" altLang="en-US" sz="25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6AFAA5F-2F27-095E-105B-80EA3D8AC281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856ED9F-B5C5-936B-751F-4292ACBC7FC8}"/>
              </a:ext>
            </a:extLst>
          </p:cNvPr>
          <p:cNvSpPr txBox="1"/>
          <p:nvPr/>
        </p:nvSpPr>
        <p:spPr>
          <a:xfrm>
            <a:off x="1049928" y="6497367"/>
            <a:ext cx="2608705" cy="11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Every cone is defined by a half-angle of 2.5°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789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Approximation for ω</a:t>
                </a:r>
              </a:p>
              <a:p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−110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94" t="-26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CC18E2-3603-5BB1-48B2-A41E5873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E6AB5D-037D-780D-8CB1-A4680EFF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3BB7D6-3AE9-B133-CB52-99CAF03E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888BDC-D31C-6C7F-4483-945490E7AA7F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6E7D013-4129-849E-48AA-D79AE904BFDB}"/>
              </a:ext>
            </a:extLst>
          </p:cNvPr>
          <p:cNvCxnSpPr>
            <a:cxnSpLocks/>
          </p:cNvCxnSpPr>
          <p:nvPr/>
        </p:nvCxnSpPr>
        <p:spPr>
          <a:xfrm flipV="1">
            <a:off x="2525486" y="3265714"/>
            <a:ext cx="943428" cy="3309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4B7198-90D1-FD9D-EBB5-0399BCFD218B}"/>
              </a:ext>
            </a:extLst>
          </p:cNvPr>
          <p:cNvSpPr txBox="1"/>
          <p:nvPr/>
        </p:nvSpPr>
        <p:spPr>
          <a:xfrm>
            <a:off x="1451428" y="6939292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 and [010]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50AF658-980C-D74D-5D63-5515C7CD8F93}"/>
              </a:ext>
            </a:extLst>
          </p:cNvPr>
          <p:cNvCxnSpPr>
            <a:cxnSpLocks/>
          </p:cNvCxnSpPr>
          <p:nvPr/>
        </p:nvCxnSpPr>
        <p:spPr>
          <a:xfrm flipH="1" flipV="1">
            <a:off x="5341257" y="3265714"/>
            <a:ext cx="136434" cy="367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8446D-4D42-C9ED-8287-B190D7017B06}"/>
              </a:ext>
            </a:extLst>
          </p:cNvPr>
          <p:cNvSpPr txBox="1"/>
          <p:nvPr/>
        </p:nvSpPr>
        <p:spPr>
          <a:xfrm>
            <a:off x="4428307" y="7069609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 and [110]</a:t>
            </a:r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4672B13-5C2A-235B-0C94-4899DDDB77BE}"/>
              </a:ext>
            </a:extLst>
          </p:cNvPr>
          <p:cNvCxnSpPr>
            <a:cxnSpLocks/>
          </p:cNvCxnSpPr>
          <p:nvPr/>
        </p:nvCxnSpPr>
        <p:spPr>
          <a:xfrm flipH="1" flipV="1">
            <a:off x="6940004" y="3275206"/>
            <a:ext cx="752567" cy="3564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7C2E9-6A04-14DF-0074-72FD544CC778}"/>
              </a:ext>
            </a:extLst>
          </p:cNvPr>
          <p:cNvSpPr txBox="1"/>
          <p:nvPr/>
        </p:nvSpPr>
        <p:spPr>
          <a:xfrm>
            <a:off x="6743336" y="6965675"/>
            <a:ext cx="2763521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[111] , [1-11], [-111], and [11-1]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A7D53D7-2A10-1272-8E18-0E213A600809}"/>
              </a:ext>
            </a:extLst>
          </p:cNvPr>
          <p:cNvCxnSpPr>
            <a:cxnSpLocks/>
          </p:cNvCxnSpPr>
          <p:nvPr/>
        </p:nvCxnSpPr>
        <p:spPr>
          <a:xfrm flipH="1" flipV="1">
            <a:off x="4846320" y="4107543"/>
            <a:ext cx="4937760" cy="147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92EB9A-56F0-09FB-7417-E52DDDD37A70}"/>
              </a:ext>
            </a:extLst>
          </p:cNvPr>
          <p:cNvSpPr txBox="1"/>
          <p:nvPr/>
        </p:nvSpPr>
        <p:spPr>
          <a:xfrm>
            <a:off x="9506857" y="5727763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Total number of </a:t>
            </a:r>
            <a:r>
              <a:rPr kumimoji="1" lang="en-US" altLang="ja-JP" dirty="0" err="1"/>
              <a:t>ωs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8B3E35-D497-2961-580A-E253C4387712}"/>
              </a:ext>
            </a:extLst>
          </p:cNvPr>
          <p:cNvSpPr txBox="1"/>
          <p:nvPr/>
        </p:nvSpPr>
        <p:spPr>
          <a:xfrm>
            <a:off x="7982857" y="3088697"/>
            <a:ext cx="4122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…Averaged ω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0803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15E9C03-E995-0A2F-B714-91ABC6A42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56CDA8-C070-78A4-BB6B-019B0E71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62F4B6F-C6D3-24FE-7098-5982DEF4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BAF245-5EB6-D9A4-2962-6E07A3BD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03C744B-DC16-6B15-C12C-80C819B9C6D0}"/>
                  </a:ext>
                </a:extLst>
              </p:cNvPr>
              <p:cNvSpPr txBox="1"/>
              <p:nvPr/>
            </p:nvSpPr>
            <p:spPr>
              <a:xfrm>
                <a:off x="4846320" y="7738006"/>
                <a:ext cx="5799909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Black: Theta scan along [010] plane.</a:t>
                </a:r>
              </a:p>
              <a:p>
                <a:r>
                  <a:rPr kumimoji="1" lang="en-US" altLang="ja-JP" dirty="0"/>
                  <a:t>Green: Cross section at φ=0°</a:t>
                </a:r>
                <a:r>
                  <a:rPr kumimoji="1" lang="en-US" altLang="ja-JP" dirty="0">
                    <a:solidFill>
                      <a:srgbClr val="00B050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 Red: Cross section at φ=0°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03C744B-DC16-6B15-C12C-80C819B9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7738006"/>
                <a:ext cx="5799909" cy="1475532"/>
              </a:xfrm>
              <a:prstGeom prst="rect">
                <a:avLst/>
              </a:prstGeom>
              <a:blipFill>
                <a:blip r:embed="rId2"/>
                <a:stretch>
                  <a:fillRect l="-1367" t="-28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D93543-5E75-3452-246B-C7B39E4FE1A4}"/>
              </a:ext>
            </a:extLst>
          </p:cNvPr>
          <p:cNvSpPr txBox="1"/>
          <p:nvPr/>
        </p:nvSpPr>
        <p:spPr>
          <a:xfrm>
            <a:off x="12223373" y="2568946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10 * 10 mm</a:t>
            </a:r>
            <a:endParaRPr kumimoji="1" lang="ja-JP" altLang="en-US" dirty="0"/>
          </a:p>
        </p:txBody>
      </p:sp>
      <p:pic>
        <p:nvPicPr>
          <p:cNvPr id="12" name="図 11" descr="グラフ, 折れ線グラフ">
            <a:extLst>
              <a:ext uri="{FF2B5EF4-FFF2-40B4-BE49-F238E27FC236}">
                <a16:creationId xmlns:a16="http://schemas.microsoft.com/office/drawing/2014/main" id="{6DA1FE64-EFE2-76BF-F1A9-0FD067CE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28" y="2038129"/>
            <a:ext cx="9365792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6F7B9-5736-B090-12B3-CA1FE159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8" y="1498178"/>
            <a:ext cx="13740674" cy="2811447"/>
          </a:xfrm>
        </p:spPr>
        <p:txBody>
          <a:bodyPr>
            <a:normAutofit/>
          </a:bodyPr>
          <a:lstStyle/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research unit affiliated with the University of Rennes and the CNRS</a:t>
            </a:r>
          </a:p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fundamental and applied physics with various interdisciplinary fields and operates on the Beaulieu campus with six research departments</a:t>
            </a:r>
          </a:p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partnering with industry, employing about 120 permanent staff and around 40 non-permanent staff, including doctoral students and post-doctoral fellows</a:t>
            </a:r>
          </a:p>
          <a:p>
            <a:endParaRPr kumimoji="1" lang="en-GB" altLang="ja-JP" sz="30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kumimoji="1" lang="ja-JP" altLang="en-US" sz="300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8FE513A-340E-0AE5-600A-02D143B5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E7517D5-0B24-AD21-3702-6237CCE4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8B0F06C1-A13C-7633-C360-91D41E1A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31A573-10EF-2F94-4505-CFDD3885DEA8}"/>
              </a:ext>
            </a:extLst>
          </p:cNvPr>
          <p:cNvSpPr txBox="1"/>
          <p:nvPr/>
        </p:nvSpPr>
        <p:spPr>
          <a:xfrm>
            <a:off x="3191382" y="200234"/>
            <a:ext cx="951877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GB" altLang="ja-JP" sz="35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Institute of Physics of Rennes (IPR) </a:t>
            </a:r>
            <a:endParaRPr lang="en-US" altLang="ja-JP" sz="3500" b="1" baseline="233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F5AB79B-F436-11EB-BCD1-2D3E593E465C}"/>
              </a:ext>
            </a:extLst>
          </p:cNvPr>
          <p:cNvGrpSpPr/>
          <p:nvPr/>
        </p:nvGrpSpPr>
        <p:grpSpPr>
          <a:xfrm>
            <a:off x="2197463" y="4309625"/>
            <a:ext cx="10512697" cy="4369067"/>
            <a:chOff x="1797593" y="4749214"/>
            <a:chExt cx="10512697" cy="4369067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E3C0402-D00F-6C9E-6F77-8DF1C8406029}"/>
                </a:ext>
              </a:extLst>
            </p:cNvPr>
            <p:cNvSpPr/>
            <p:nvPr/>
          </p:nvSpPr>
          <p:spPr>
            <a:xfrm>
              <a:off x="1797593" y="5114428"/>
              <a:ext cx="10512697" cy="400385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A3A50FB4-1B77-0269-A5E6-F9190A0F74BB}"/>
                </a:ext>
              </a:extLst>
            </p:cNvPr>
            <p:cNvSpPr/>
            <p:nvPr/>
          </p:nvSpPr>
          <p:spPr>
            <a:xfrm>
              <a:off x="2915192" y="5940696"/>
              <a:ext cx="2191657" cy="1175657"/>
            </a:xfrm>
            <a:prstGeom prst="ellipse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Molecular Physics</a:t>
              </a:r>
              <a:endParaRPr kumimoji="1" lang="ja-JP" altLang="en-US" dirty="0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28DDDA62-1331-D236-9D3F-5F9A4D0C4BEF}"/>
                </a:ext>
              </a:extLst>
            </p:cNvPr>
            <p:cNvSpPr/>
            <p:nvPr/>
          </p:nvSpPr>
          <p:spPr>
            <a:xfrm>
              <a:off x="5819501" y="5940697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Soft Matter</a:t>
              </a:r>
              <a:endParaRPr kumimoji="1" lang="ja-JP" altLang="en-US" dirty="0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1CE18363-1A00-497B-28F6-DAF14B5BAF33}"/>
                </a:ext>
              </a:extLst>
            </p:cNvPr>
            <p:cNvSpPr/>
            <p:nvPr/>
          </p:nvSpPr>
          <p:spPr>
            <a:xfrm>
              <a:off x="3262446" y="7569523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Materials and </a:t>
              </a:r>
            </a:p>
            <a:p>
              <a:pPr algn="ctr"/>
              <a:r>
                <a:rPr kumimoji="1" lang="en-US" altLang="ja-JP" dirty="0"/>
                <a:t>Light</a:t>
              </a:r>
              <a:endParaRPr kumimoji="1" lang="ja-JP" altLang="en-US" dirty="0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2AB0A6A5-2810-3A60-9D9A-DCA6A368A94A}"/>
                </a:ext>
              </a:extLst>
            </p:cNvPr>
            <p:cNvSpPr/>
            <p:nvPr/>
          </p:nvSpPr>
          <p:spPr>
            <a:xfrm>
              <a:off x="6099471" y="7569523"/>
              <a:ext cx="2902858" cy="1175657"/>
            </a:xfrm>
            <a:prstGeom prst="ellipse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Materials - </a:t>
              </a:r>
              <a:r>
                <a:rPr kumimoji="1" lang="en-US" altLang="ja-JP" dirty="0" err="1"/>
                <a:t>Nanosciences</a:t>
              </a:r>
              <a:endParaRPr kumimoji="1" lang="ja-JP" altLang="en-US" dirty="0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1247F095-05DE-DADD-D114-79D2F4914731}"/>
                </a:ext>
              </a:extLst>
            </p:cNvPr>
            <p:cNvSpPr/>
            <p:nvPr/>
          </p:nvSpPr>
          <p:spPr>
            <a:xfrm>
              <a:off x="9110613" y="7373724"/>
              <a:ext cx="2756264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Divided Environments</a:t>
              </a:r>
              <a:endParaRPr kumimoji="1" lang="ja-JP" altLang="en-US" dirty="0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4EB39142-F0FF-0F25-B6C7-E8D514773285}"/>
                </a:ext>
              </a:extLst>
            </p:cNvPr>
            <p:cNvSpPr/>
            <p:nvPr/>
          </p:nvSpPr>
          <p:spPr>
            <a:xfrm>
              <a:off x="9202781" y="5554110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Mechanics and </a:t>
              </a:r>
            </a:p>
            <a:p>
              <a:pPr algn="ctr"/>
              <a:r>
                <a:rPr kumimoji="1" lang="en-US" altLang="ja-JP" dirty="0"/>
                <a:t>Glass</a:t>
              </a:r>
              <a:endParaRPr kumimoji="1" lang="ja-JP" altLang="en-US" dirty="0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678DEED1-C2BF-70D7-EA3C-EBDF47CCE598}"/>
                </a:ext>
              </a:extLst>
            </p:cNvPr>
            <p:cNvSpPr/>
            <p:nvPr/>
          </p:nvSpPr>
          <p:spPr>
            <a:xfrm>
              <a:off x="5485000" y="4749214"/>
              <a:ext cx="2756264" cy="76709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6 components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341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47CC2F3-28E4-A980-3AB5-4562A681E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 cluster with O emitter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E79E48-AEB2-128D-5069-1F1DB5D3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1AAFC3-17E3-7E58-8433-4B1748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B75171C-8F08-AB99-C22C-73414458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28776AEE-67F0-A20D-6586-9E67B4C4D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65" y="2420861"/>
            <a:ext cx="4252328" cy="4252328"/>
          </a:xfrm>
          <a:prstGeom prst="rect">
            <a:avLst/>
          </a:prstGeom>
        </p:spPr>
      </p:pic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35C5B95F-811E-4EE9-8597-404EA007423F}"/>
              </a:ext>
            </a:extLst>
          </p:cNvPr>
          <p:cNvSpPr txBox="1">
            <a:spLocks/>
          </p:cNvSpPr>
          <p:nvPr/>
        </p:nvSpPr>
        <p:spPr>
          <a:xfrm>
            <a:off x="9563781" y="3857293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1688 atoms</a:t>
            </a:r>
          </a:p>
        </p:txBody>
      </p:sp>
      <p:sp>
        <p:nvSpPr>
          <p:cNvPr id="9" name="コンテンツ プレースホルダー 6">
            <a:extLst>
              <a:ext uri="{FF2B5EF4-FFF2-40B4-BE49-F238E27FC236}">
                <a16:creationId xmlns:a16="http://schemas.microsoft.com/office/drawing/2014/main" id="{6943A1A4-17BA-DB8A-54ED-5744E416D2F4}"/>
              </a:ext>
            </a:extLst>
          </p:cNvPr>
          <p:cNvSpPr txBox="1">
            <a:spLocks/>
          </p:cNvSpPr>
          <p:nvPr/>
        </p:nvSpPr>
        <p:spPr>
          <a:xfrm>
            <a:off x="3135086" y="6869003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10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21Å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O emitter at the second plane from the bottom</a:t>
            </a:r>
          </a:p>
        </p:txBody>
      </p:sp>
    </p:spTree>
    <p:extLst>
      <p:ext uri="{BB962C8B-B14F-4D97-AF65-F5344CB8AC3E}">
        <p14:creationId xmlns:p14="http://schemas.microsoft.com/office/powerpoint/2010/main" val="48524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AE7E21A-CFC6-09AE-7726-B369453E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Atomic cones that diverge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A46F80-949C-B1A4-7052-D84DED4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9F56E1-E87E-BE4B-5E16-58619BDE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9549AE-64BE-025E-9BA9-87AAEB7C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pic>
        <p:nvPicPr>
          <p:cNvPr id="7" name="図 6" descr="ダイアグラム が含まれている画像">
            <a:extLst>
              <a:ext uri="{FF2B5EF4-FFF2-40B4-BE49-F238E27FC236}">
                <a16:creationId xmlns:a16="http://schemas.microsoft.com/office/drawing/2014/main" id="{5D045027-1F92-9B87-0E41-DD273430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3" y="1905243"/>
            <a:ext cx="3862208" cy="3368905"/>
          </a:xfrm>
          <a:prstGeom prst="rect">
            <a:avLst/>
          </a:prstGeom>
        </p:spPr>
      </p:pic>
      <p:pic>
        <p:nvPicPr>
          <p:cNvPr id="9" name="図 8" descr="グラフ, バブル チャート">
            <a:extLst>
              <a:ext uri="{FF2B5EF4-FFF2-40B4-BE49-F238E27FC236}">
                <a16:creationId xmlns:a16="http://schemas.microsoft.com/office/drawing/2014/main" id="{96C2CA57-4DFA-2AF3-DFCC-12E110A97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76" y="1746960"/>
            <a:ext cx="3862208" cy="3527188"/>
          </a:xfrm>
          <a:prstGeom prst="rect">
            <a:avLst/>
          </a:prstGeom>
        </p:spPr>
      </p:pic>
      <p:pic>
        <p:nvPicPr>
          <p:cNvPr id="11" name="図 10" descr="グラフ, 散布図, バブル チャート">
            <a:extLst>
              <a:ext uri="{FF2B5EF4-FFF2-40B4-BE49-F238E27FC236}">
                <a16:creationId xmlns:a16="http://schemas.microsoft.com/office/drawing/2014/main" id="{5EC6226C-3C62-9C9A-05A7-B6548583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39" y="5330279"/>
            <a:ext cx="4154026" cy="363965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6A0E06-F7D6-D529-4EA4-5EF46A719E17}"/>
              </a:ext>
            </a:extLst>
          </p:cNvPr>
          <p:cNvSpPr txBox="1"/>
          <p:nvPr/>
        </p:nvSpPr>
        <p:spPr>
          <a:xfrm>
            <a:off x="2596917" y="4496723"/>
            <a:ext cx="2063222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6F8B3DF-6007-DE96-805A-CC7AA0C45920}"/>
              </a:ext>
            </a:extLst>
          </p:cNvPr>
          <p:cNvSpPr txBox="1"/>
          <p:nvPr/>
        </p:nvSpPr>
        <p:spPr>
          <a:xfrm>
            <a:off x="8293774" y="4334359"/>
            <a:ext cx="2063222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[001]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797259-55FC-0624-051A-778557FA1007}"/>
              </a:ext>
            </a:extLst>
          </p:cNvPr>
          <p:cNvSpPr txBox="1"/>
          <p:nvPr/>
        </p:nvSpPr>
        <p:spPr>
          <a:xfrm>
            <a:off x="5013546" y="7619498"/>
            <a:ext cx="2063222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94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Approximation for ω</a:t>
                </a:r>
              </a:p>
              <a:p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∗1+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−110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94" t="-26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CC18E2-3603-5BB1-48B2-A41E5873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E6AB5D-037D-780D-8CB1-A4680EFF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3BB7D6-3AE9-B133-CB52-99CAF03E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888BDC-D31C-6C7F-4483-945490E7AA7F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6E7D013-4129-849E-48AA-D79AE904BFDB}"/>
              </a:ext>
            </a:extLst>
          </p:cNvPr>
          <p:cNvCxnSpPr>
            <a:cxnSpLocks/>
          </p:cNvCxnSpPr>
          <p:nvPr/>
        </p:nvCxnSpPr>
        <p:spPr>
          <a:xfrm flipV="1">
            <a:off x="2525486" y="3265714"/>
            <a:ext cx="943428" cy="3309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4B7198-90D1-FD9D-EBB5-0399BCFD218B}"/>
              </a:ext>
            </a:extLst>
          </p:cNvPr>
          <p:cNvSpPr txBox="1"/>
          <p:nvPr/>
        </p:nvSpPr>
        <p:spPr>
          <a:xfrm>
            <a:off x="1451428" y="6939292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 and [010]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50AF658-980C-D74D-5D63-5515C7CD8F93}"/>
              </a:ext>
            </a:extLst>
          </p:cNvPr>
          <p:cNvCxnSpPr>
            <a:cxnSpLocks/>
          </p:cNvCxnSpPr>
          <p:nvPr/>
        </p:nvCxnSpPr>
        <p:spPr>
          <a:xfrm flipH="1" flipV="1">
            <a:off x="5341257" y="3265714"/>
            <a:ext cx="136434" cy="367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8446D-4D42-C9ED-8287-B190D7017B06}"/>
              </a:ext>
            </a:extLst>
          </p:cNvPr>
          <p:cNvSpPr txBox="1"/>
          <p:nvPr/>
        </p:nvSpPr>
        <p:spPr>
          <a:xfrm>
            <a:off x="4428307" y="7069609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Only [001]</a:t>
            </a:r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4672B13-5C2A-235B-0C94-4899DDDB77BE}"/>
              </a:ext>
            </a:extLst>
          </p:cNvPr>
          <p:cNvCxnSpPr>
            <a:cxnSpLocks/>
          </p:cNvCxnSpPr>
          <p:nvPr/>
        </p:nvCxnSpPr>
        <p:spPr>
          <a:xfrm flipH="1" flipV="1">
            <a:off x="6940004" y="3275206"/>
            <a:ext cx="752567" cy="3564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7C2E9-6A04-14DF-0074-72FD544CC778}"/>
              </a:ext>
            </a:extLst>
          </p:cNvPr>
          <p:cNvSpPr txBox="1"/>
          <p:nvPr/>
        </p:nvSpPr>
        <p:spPr>
          <a:xfrm>
            <a:off x="6743336" y="6965675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  and [110]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A7D53D7-2A10-1272-8E18-0E213A600809}"/>
              </a:ext>
            </a:extLst>
          </p:cNvPr>
          <p:cNvCxnSpPr>
            <a:cxnSpLocks/>
          </p:cNvCxnSpPr>
          <p:nvPr/>
        </p:nvCxnSpPr>
        <p:spPr>
          <a:xfrm flipH="1" flipV="1">
            <a:off x="4846320" y="3831771"/>
            <a:ext cx="4937760" cy="1755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92EB9A-56F0-09FB-7417-E52DDDD37A70}"/>
              </a:ext>
            </a:extLst>
          </p:cNvPr>
          <p:cNvSpPr txBox="1"/>
          <p:nvPr/>
        </p:nvSpPr>
        <p:spPr>
          <a:xfrm>
            <a:off x="9506857" y="5727763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Total number of </a:t>
            </a:r>
            <a:r>
              <a:rPr kumimoji="1" lang="en-US" altLang="ja-JP" dirty="0" err="1"/>
              <a:t>ωs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8B3E35-D497-2961-580A-E253C4387712}"/>
              </a:ext>
            </a:extLst>
          </p:cNvPr>
          <p:cNvSpPr txBox="1"/>
          <p:nvPr/>
        </p:nvSpPr>
        <p:spPr>
          <a:xfrm>
            <a:off x="7982857" y="3088697"/>
            <a:ext cx="4122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…Averaged ω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230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1E3B3F4-3433-2528-1726-B7FA7984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87872A-AEF5-66F4-F5F3-55C4F17B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5C7696A-AE25-93D2-0B8D-F24B7F3F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04726F4-CD91-C048-A487-313ED3B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F145A7-9383-FCED-AE4F-C6AED81A502A}"/>
              </a:ext>
            </a:extLst>
          </p:cNvPr>
          <p:cNvSpPr txBox="1"/>
          <p:nvPr/>
        </p:nvSpPr>
        <p:spPr>
          <a:xfrm>
            <a:off x="12223373" y="2568946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10 * 10 mm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95EFDBB-2B61-000F-907B-031D4CA7A2D7}"/>
                  </a:ext>
                </a:extLst>
              </p:cNvPr>
              <p:cNvSpPr txBox="1"/>
              <p:nvPr/>
            </p:nvSpPr>
            <p:spPr>
              <a:xfrm>
                <a:off x="4846320" y="7738006"/>
                <a:ext cx="5799909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Black: Theta scan along [010] plane.</a:t>
                </a:r>
              </a:p>
              <a:p>
                <a:r>
                  <a:rPr kumimoji="1" lang="en-US" altLang="ja-JP" dirty="0"/>
                  <a:t>Green: Cross section at φ=0°</a:t>
                </a:r>
                <a:r>
                  <a:rPr kumimoji="1" lang="en-US" altLang="ja-JP" dirty="0">
                    <a:solidFill>
                      <a:srgbClr val="00B050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 Red: Cross section at φ=0°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95EFDBB-2B61-000F-907B-031D4CA7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7738006"/>
                <a:ext cx="5799909" cy="1475532"/>
              </a:xfrm>
              <a:prstGeom prst="rect">
                <a:avLst/>
              </a:prstGeom>
              <a:blipFill>
                <a:blip r:embed="rId2"/>
                <a:stretch>
                  <a:fillRect l="-1367" t="-28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 descr="グラフ, 折れ線グラフ">
            <a:extLst>
              <a:ext uri="{FF2B5EF4-FFF2-40B4-BE49-F238E27FC236}">
                <a16:creationId xmlns:a16="http://schemas.microsoft.com/office/drawing/2014/main" id="{785BA098-E227-7ED8-4F0E-FAE5F411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10" y="2096296"/>
            <a:ext cx="9114310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5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8467F25-0874-F1E4-D040-B45B744C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CTO cluster with Ti emitter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90F750C-A76C-7E51-1E5D-C9A9FBBD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F03B1DD-1F27-8150-AE6D-6598B9A5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6CA660D-ED2E-1616-E55D-31D9CC42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7" name="図 6" descr="白いバックグラウンドの前に並んでいる&#10;&#10;低い精度で">
            <a:extLst>
              <a:ext uri="{FF2B5EF4-FFF2-40B4-BE49-F238E27FC236}">
                <a16:creationId xmlns:a16="http://schemas.microsoft.com/office/drawing/2014/main" id="{56F14A1A-88BB-91A7-8E35-4B4C6BF7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43" y="1993963"/>
            <a:ext cx="4267570" cy="4267570"/>
          </a:xfrm>
          <a:prstGeom prst="rect">
            <a:avLst/>
          </a:prstGeom>
        </p:spPr>
      </p:pic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86BB756C-094E-8C0F-A4F3-E92E94F49E60}"/>
              </a:ext>
            </a:extLst>
          </p:cNvPr>
          <p:cNvSpPr txBox="1">
            <a:spLocks/>
          </p:cNvSpPr>
          <p:nvPr/>
        </p:nvSpPr>
        <p:spPr>
          <a:xfrm>
            <a:off x="3164115" y="6464064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12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21Å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Ti emitter at the second plane from the bottom</a:t>
            </a:r>
          </a:p>
        </p:txBody>
      </p:sp>
      <p:sp>
        <p:nvSpPr>
          <p:cNvPr id="9" name="コンテンツ プレースホルダー 6">
            <a:extLst>
              <a:ext uri="{FF2B5EF4-FFF2-40B4-BE49-F238E27FC236}">
                <a16:creationId xmlns:a16="http://schemas.microsoft.com/office/drawing/2014/main" id="{6839DEC5-17DA-0291-1D01-4A85BEFC3E86}"/>
              </a:ext>
            </a:extLst>
          </p:cNvPr>
          <p:cNvSpPr txBox="1">
            <a:spLocks/>
          </p:cNvSpPr>
          <p:nvPr/>
        </p:nvSpPr>
        <p:spPr>
          <a:xfrm>
            <a:off x="9121695" y="3860800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1960 atoms</a:t>
            </a:r>
          </a:p>
        </p:txBody>
      </p:sp>
    </p:spTree>
    <p:extLst>
      <p:ext uri="{BB962C8B-B14F-4D97-AF65-F5344CB8AC3E}">
        <p14:creationId xmlns:p14="http://schemas.microsoft.com/office/powerpoint/2010/main" val="3254833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FC1A516-0DA4-B6C4-2EB0-08FA2FC8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Atomic cones that diverge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AE2D82-FE8A-3E3D-6495-357EDB41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D63BDD-6C1C-23AF-A533-F358D1DD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AFA51E-92B8-836D-E018-2D420E9C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7" name="図 6" descr="グラフ">
            <a:extLst>
              <a:ext uri="{FF2B5EF4-FFF2-40B4-BE49-F238E27FC236}">
                <a16:creationId xmlns:a16="http://schemas.microsoft.com/office/drawing/2014/main" id="{B8338D5C-5C44-AEDB-339D-634EF2156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56" y="2413240"/>
            <a:ext cx="5006774" cy="4267570"/>
          </a:xfrm>
          <a:prstGeom prst="rect">
            <a:avLst/>
          </a:prstGeom>
        </p:spPr>
      </p:pic>
      <p:pic>
        <p:nvPicPr>
          <p:cNvPr id="9" name="図 8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D1B6E9DF-A056-552D-FE7A-A31980BF7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82" y="2436102"/>
            <a:ext cx="4823878" cy="424470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9E1A81-90F1-EA25-5AB2-556D01745E7D}"/>
              </a:ext>
            </a:extLst>
          </p:cNvPr>
          <p:cNvSpPr txBox="1"/>
          <p:nvPr/>
        </p:nvSpPr>
        <p:spPr>
          <a:xfrm>
            <a:off x="3526971" y="5210629"/>
            <a:ext cx="131934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43BE3A-D9DB-94F5-6483-899566FB0540}"/>
              </a:ext>
            </a:extLst>
          </p:cNvPr>
          <p:cNvSpPr txBox="1"/>
          <p:nvPr/>
        </p:nvSpPr>
        <p:spPr>
          <a:xfrm>
            <a:off x="8464731" y="5413829"/>
            <a:ext cx="131934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[001]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969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Approximation for ω</a:t>
                </a:r>
              </a:p>
              <a:p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94" t="-26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CC18E2-3603-5BB1-48B2-A41E5873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E6AB5D-037D-780D-8CB1-A4680EFF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3BB7D6-3AE9-B133-CB52-99CAF03E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888BDC-D31C-6C7F-4483-945490E7AA7F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6E7D013-4129-849E-48AA-D79AE904BFDB}"/>
              </a:ext>
            </a:extLst>
          </p:cNvPr>
          <p:cNvCxnSpPr>
            <a:cxnSpLocks/>
          </p:cNvCxnSpPr>
          <p:nvPr/>
        </p:nvCxnSpPr>
        <p:spPr>
          <a:xfrm flipV="1">
            <a:off x="2525486" y="3265714"/>
            <a:ext cx="943428" cy="3309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4B7198-90D1-FD9D-EBB5-0399BCFD218B}"/>
              </a:ext>
            </a:extLst>
          </p:cNvPr>
          <p:cNvSpPr txBox="1"/>
          <p:nvPr/>
        </p:nvSpPr>
        <p:spPr>
          <a:xfrm>
            <a:off x="1451428" y="6939292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 and [010]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50AF658-980C-D74D-5D63-5515C7CD8F93}"/>
              </a:ext>
            </a:extLst>
          </p:cNvPr>
          <p:cNvCxnSpPr>
            <a:cxnSpLocks/>
          </p:cNvCxnSpPr>
          <p:nvPr/>
        </p:nvCxnSpPr>
        <p:spPr>
          <a:xfrm flipH="1" flipV="1">
            <a:off x="5341257" y="3265714"/>
            <a:ext cx="136434" cy="367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8446D-4D42-C9ED-8287-B190D7017B06}"/>
              </a:ext>
            </a:extLst>
          </p:cNvPr>
          <p:cNvSpPr txBox="1"/>
          <p:nvPr/>
        </p:nvSpPr>
        <p:spPr>
          <a:xfrm>
            <a:off x="4428307" y="7069609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Only [001]</a:t>
            </a:r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4672B13-5C2A-235B-0C94-4899DDDB77BE}"/>
              </a:ext>
            </a:extLst>
          </p:cNvPr>
          <p:cNvCxnSpPr>
            <a:cxnSpLocks/>
          </p:cNvCxnSpPr>
          <p:nvPr/>
        </p:nvCxnSpPr>
        <p:spPr>
          <a:xfrm flipH="1" flipV="1">
            <a:off x="6940004" y="3275206"/>
            <a:ext cx="752567" cy="3564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7C2E9-6A04-14DF-0074-72FD544CC778}"/>
              </a:ext>
            </a:extLst>
          </p:cNvPr>
          <p:cNvSpPr txBox="1"/>
          <p:nvPr/>
        </p:nvSpPr>
        <p:spPr>
          <a:xfrm>
            <a:off x="6743336" y="6965675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  and [110]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A7D53D7-2A10-1272-8E18-0E213A600809}"/>
              </a:ext>
            </a:extLst>
          </p:cNvPr>
          <p:cNvCxnSpPr>
            <a:cxnSpLocks/>
          </p:cNvCxnSpPr>
          <p:nvPr/>
        </p:nvCxnSpPr>
        <p:spPr>
          <a:xfrm flipH="1" flipV="1">
            <a:off x="4846320" y="3831771"/>
            <a:ext cx="4937760" cy="1755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92EB9A-56F0-09FB-7417-E52DDDD37A70}"/>
              </a:ext>
            </a:extLst>
          </p:cNvPr>
          <p:cNvSpPr txBox="1"/>
          <p:nvPr/>
        </p:nvSpPr>
        <p:spPr>
          <a:xfrm>
            <a:off x="9506857" y="5727763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Total number of </a:t>
            </a:r>
            <a:r>
              <a:rPr kumimoji="1" lang="en-US" altLang="ja-JP" dirty="0" err="1"/>
              <a:t>ωs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8B3E35-D497-2961-580A-E253C4387712}"/>
              </a:ext>
            </a:extLst>
          </p:cNvPr>
          <p:cNvSpPr txBox="1"/>
          <p:nvPr/>
        </p:nvSpPr>
        <p:spPr>
          <a:xfrm>
            <a:off x="7982857" y="3088697"/>
            <a:ext cx="4122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…Averaged ω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3991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B8A9DBF-2137-4678-679E-ECFF0202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215943"/>
            <a:ext cx="12618720" cy="6381962"/>
          </a:xfrm>
        </p:spPr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A9AA3F-9625-3B20-A2C6-0467D56D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ECA372-4EBE-DC23-7F91-D0E0B5DA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236ADB-63B0-1B67-FA77-17757611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7F0C5D2-D21A-9341-6C7D-2C6C212C90D5}"/>
                  </a:ext>
                </a:extLst>
              </p:cNvPr>
              <p:cNvSpPr txBox="1"/>
              <p:nvPr/>
            </p:nvSpPr>
            <p:spPr>
              <a:xfrm>
                <a:off x="3496127" y="7296185"/>
                <a:ext cx="8013701" cy="1821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Black: Higher angle peaks are not clear. The intensity much reduces along theta because the sample is four times smaller than STO in area and more influenced by the size effect. </a:t>
                </a:r>
              </a:p>
              <a:p>
                <a:r>
                  <a:rPr kumimoji="1" lang="en-US" altLang="ja-JP" dirty="0"/>
                  <a:t>Green: Cross section at φ=0°</a:t>
                </a:r>
                <a:r>
                  <a:rPr kumimoji="1" lang="en-US" altLang="ja-JP" dirty="0">
                    <a:solidFill>
                      <a:srgbClr val="00B050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Red: Cross section at φ=0°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7F0C5D2-D21A-9341-6C7D-2C6C212C9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27" y="7296185"/>
                <a:ext cx="8013701" cy="1821332"/>
              </a:xfrm>
              <a:prstGeom prst="rect">
                <a:avLst/>
              </a:prstGeom>
              <a:blipFill>
                <a:blip r:embed="rId2"/>
                <a:stretch>
                  <a:fillRect l="-1065" t="-2341" b="-60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46015D-2994-34A6-00DB-44F6404DB085}"/>
              </a:ext>
            </a:extLst>
          </p:cNvPr>
          <p:cNvSpPr txBox="1"/>
          <p:nvPr/>
        </p:nvSpPr>
        <p:spPr>
          <a:xfrm>
            <a:off x="11704320" y="2467346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5 * 5 mm</a:t>
            </a:r>
            <a:endParaRPr kumimoji="1" lang="ja-JP" altLang="en-US" dirty="0"/>
          </a:p>
        </p:txBody>
      </p:sp>
      <p:pic>
        <p:nvPicPr>
          <p:cNvPr id="10" name="図 9" descr="グラフ, 折れ線グラフ">
            <a:extLst>
              <a:ext uri="{FF2B5EF4-FFF2-40B4-BE49-F238E27FC236}">
                <a16:creationId xmlns:a16="http://schemas.microsoft.com/office/drawing/2014/main" id="{B892F769-CFCF-D72D-F05D-7CC0A0FD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80" y="1745129"/>
            <a:ext cx="9236240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A593254-E1DB-6CE7-C0BB-8E5170DD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CTO cluster with O emitter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2534CA-80E1-4D0D-5E79-77F17E60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72868E-61F9-449F-949D-D3DDB586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FAE143-B38D-7CE0-C941-DF70E1F6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pic>
        <p:nvPicPr>
          <p:cNvPr id="7" name="図 6" descr="食品 が含まれている画像">
            <a:extLst>
              <a:ext uri="{FF2B5EF4-FFF2-40B4-BE49-F238E27FC236}">
                <a16:creationId xmlns:a16="http://schemas.microsoft.com/office/drawing/2014/main" id="{E7A6495C-EAA2-3D6C-D7B1-F9811A10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2161969"/>
            <a:ext cx="4252328" cy="4252328"/>
          </a:xfrm>
          <a:prstGeom prst="rect">
            <a:avLst/>
          </a:prstGeom>
        </p:spPr>
      </p:pic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ABE85988-8575-9B0D-289E-6DA0763D4508}"/>
              </a:ext>
            </a:extLst>
          </p:cNvPr>
          <p:cNvSpPr txBox="1">
            <a:spLocks/>
          </p:cNvSpPr>
          <p:nvPr/>
        </p:nvSpPr>
        <p:spPr>
          <a:xfrm>
            <a:off x="3164115" y="6464064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10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20Å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O emitter at the second plane from the bottom</a:t>
            </a:r>
          </a:p>
        </p:txBody>
      </p:sp>
      <p:sp>
        <p:nvSpPr>
          <p:cNvPr id="9" name="コンテンツ プレースホルダー 6">
            <a:extLst>
              <a:ext uri="{FF2B5EF4-FFF2-40B4-BE49-F238E27FC236}">
                <a16:creationId xmlns:a16="http://schemas.microsoft.com/office/drawing/2014/main" id="{5A52F932-09EE-C23C-E553-823AC261555B}"/>
              </a:ext>
            </a:extLst>
          </p:cNvPr>
          <p:cNvSpPr txBox="1">
            <a:spLocks/>
          </p:cNvSpPr>
          <p:nvPr/>
        </p:nvSpPr>
        <p:spPr>
          <a:xfrm>
            <a:off x="9121695" y="3860800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1752 atoms</a:t>
            </a:r>
          </a:p>
        </p:txBody>
      </p:sp>
    </p:spTree>
    <p:extLst>
      <p:ext uri="{BB962C8B-B14F-4D97-AF65-F5344CB8AC3E}">
        <p14:creationId xmlns:p14="http://schemas.microsoft.com/office/powerpoint/2010/main" val="3321734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9CD28A2-0E71-825B-6080-FB9B6628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Atomic cones that diverge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DF87E4-388E-81C8-1A56-AA3629803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9204144-6376-D3A8-5990-13E7946B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55393E0-E2C5-92F5-8A29-4040B038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pic>
        <p:nvPicPr>
          <p:cNvPr id="7" name="図 6" descr="グラフ が含まれている画像">
            <a:extLst>
              <a:ext uri="{FF2B5EF4-FFF2-40B4-BE49-F238E27FC236}">
                <a16:creationId xmlns:a16="http://schemas.microsoft.com/office/drawing/2014/main" id="{3D477282-5E62-B0F8-3C4E-13B10E37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04" y="1832145"/>
            <a:ext cx="3822181" cy="3419204"/>
          </a:xfrm>
          <a:prstGeom prst="rect">
            <a:avLst/>
          </a:prstGeom>
        </p:spPr>
      </p:pic>
      <p:pic>
        <p:nvPicPr>
          <p:cNvPr id="9" name="図 8" descr="グラフ, バブル チャート">
            <a:extLst>
              <a:ext uri="{FF2B5EF4-FFF2-40B4-BE49-F238E27FC236}">
                <a16:creationId xmlns:a16="http://schemas.microsoft.com/office/drawing/2014/main" id="{B4270E7F-6EA0-A976-60C6-609AF385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6" y="1844293"/>
            <a:ext cx="3706242" cy="3407056"/>
          </a:xfrm>
          <a:prstGeom prst="rect">
            <a:avLst/>
          </a:prstGeom>
        </p:spPr>
      </p:pic>
      <p:pic>
        <p:nvPicPr>
          <p:cNvPr id="11" name="図 10" descr="グラフ, バブル チャート">
            <a:extLst>
              <a:ext uri="{FF2B5EF4-FFF2-40B4-BE49-F238E27FC236}">
                <a16:creationId xmlns:a16="http://schemas.microsoft.com/office/drawing/2014/main" id="{2D28DF2A-A782-DE22-F65C-C21ECF5D4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68" y="5422650"/>
            <a:ext cx="3822253" cy="340705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4052F0-2CCD-6616-A3B4-1434469D1AB9}"/>
              </a:ext>
            </a:extLst>
          </p:cNvPr>
          <p:cNvSpPr txBox="1"/>
          <p:nvPr/>
        </p:nvSpPr>
        <p:spPr>
          <a:xfrm>
            <a:off x="3439886" y="4455886"/>
            <a:ext cx="14064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7572BE-D527-2745-973E-23ECC8D22412}"/>
              </a:ext>
            </a:extLst>
          </p:cNvPr>
          <p:cNvSpPr txBox="1"/>
          <p:nvPr/>
        </p:nvSpPr>
        <p:spPr>
          <a:xfrm>
            <a:off x="8033658" y="4192195"/>
            <a:ext cx="14064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[001]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45DC43-BC7C-8EB6-92F9-4DE419568CB3}"/>
              </a:ext>
            </a:extLst>
          </p:cNvPr>
          <p:cNvSpPr txBox="1"/>
          <p:nvPr/>
        </p:nvSpPr>
        <p:spPr>
          <a:xfrm>
            <a:off x="5072743" y="7485959"/>
            <a:ext cx="14064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709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8469EC3-4734-EB44-1624-C6814FFE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14" y="1302663"/>
            <a:ext cx="13273194" cy="7696194"/>
          </a:xfrm>
        </p:spPr>
        <p:txBody>
          <a:bodyPr>
            <a:normAutofit fontScale="92500" lnSpcReduction="20000"/>
          </a:bodyPr>
          <a:lstStyle/>
          <a:p>
            <a:r>
              <a:rPr lang="en-GB" altLang="ja-JP" sz="3200" dirty="0"/>
              <a:t>Small</a:t>
            </a:r>
            <a:r>
              <a:rPr lang="en-GB" altLang="ja-JP" sz="3200" baseline="0" dirty="0"/>
              <a:t> changes in structure responsible for essential properties in </a:t>
            </a:r>
            <a:r>
              <a:rPr lang="en-GB" altLang="ja-JP" sz="3200" b="1" baseline="0" dirty="0">
                <a:solidFill>
                  <a:srgbClr val="FF0000"/>
                </a:solidFill>
              </a:rPr>
              <a:t>perovskites</a:t>
            </a:r>
          </a:p>
          <a:p>
            <a:pPr>
              <a:lnSpc>
                <a:spcPct val="120000"/>
              </a:lnSpc>
            </a:pPr>
            <a:r>
              <a:rPr lang="en-US" altLang="ja-JP" sz="3000" b="1" dirty="0">
                <a:solidFill>
                  <a:srgbClr val="FF0000"/>
                </a:solidFill>
              </a:rPr>
              <a:t>Perovskites</a:t>
            </a:r>
            <a:r>
              <a:rPr lang="en-US" altLang="ja-JP" sz="3000" dirty="0">
                <a:solidFill>
                  <a:srgbClr val="FF0000"/>
                </a:solidFill>
              </a:rPr>
              <a:t> </a:t>
            </a:r>
            <a:r>
              <a:rPr lang="en-US" altLang="ja-JP" sz="3000" dirty="0"/>
              <a:t>are of great technological importance (</a:t>
            </a:r>
            <a:r>
              <a:rPr lang="en-GB" altLang="ja-JP" sz="3200" i="1" dirty="0"/>
              <a:t>Resistance switching, Blue-light emission, Photo-catalysis, 2DEG…</a:t>
            </a:r>
            <a:r>
              <a:rPr lang="en-US" altLang="ja-JP" sz="3000" dirty="0"/>
              <a:t>)</a:t>
            </a:r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r>
              <a:rPr lang="en-GB" altLang="ja-JP" sz="3000" dirty="0"/>
              <a:t>To understand and/or control these properties, we need: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Accurate crystallographic information,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Chemical resolution,                                                                        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Surface sensitivity</a:t>
            </a:r>
            <a:r>
              <a:rPr lang="en-US" altLang="ja-JP" sz="3000" dirty="0"/>
              <a:t> 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9E816D-1D64-AA6B-CE15-E99A244C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F8FFF2-D35B-3252-C4BD-ED7A4067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6A01B3-69AB-C5F1-59ED-AD7AC5B5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6" name="ZoneTexte 322">
            <a:extLst>
              <a:ext uri="{FF2B5EF4-FFF2-40B4-BE49-F238E27FC236}">
                <a16:creationId xmlns:a16="http://schemas.microsoft.com/office/drawing/2014/main" id="{CE15B2D0-6B26-0C2C-FD0A-F9F75CE2439C}"/>
              </a:ext>
            </a:extLst>
          </p:cNvPr>
          <p:cNvSpPr txBox="1"/>
          <p:nvPr/>
        </p:nvSpPr>
        <p:spPr>
          <a:xfrm>
            <a:off x="10561732" y="3477928"/>
            <a:ext cx="128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SrTiO</a:t>
            </a:r>
            <a:r>
              <a:rPr lang="en-GB" sz="2800" b="1" baseline="-250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grpSp>
        <p:nvGrpSpPr>
          <p:cNvPr id="7" name="Groupe 403">
            <a:extLst>
              <a:ext uri="{FF2B5EF4-FFF2-40B4-BE49-F238E27FC236}">
                <a16:creationId xmlns:a16="http://schemas.microsoft.com/office/drawing/2014/main" id="{67EB9E34-E59C-FCA5-7DA0-2DCE53017DEC}"/>
              </a:ext>
            </a:extLst>
          </p:cNvPr>
          <p:cNvGrpSpPr/>
          <p:nvPr/>
        </p:nvGrpSpPr>
        <p:grpSpPr>
          <a:xfrm>
            <a:off x="10066219" y="4132835"/>
            <a:ext cx="2104693" cy="2259731"/>
            <a:chOff x="5950218" y="2568972"/>
            <a:chExt cx="2104693" cy="2259731"/>
          </a:xfrm>
        </p:grpSpPr>
        <p:sp>
          <p:nvSpPr>
            <p:cNvPr id="8" name="Ellipse 350">
              <a:extLst>
                <a:ext uri="{FF2B5EF4-FFF2-40B4-BE49-F238E27FC236}">
                  <a16:creationId xmlns:a16="http://schemas.microsoft.com/office/drawing/2014/main" id="{2FC644CB-F481-5435-F332-4D8F5E13B8D3}"/>
                </a:ext>
              </a:extLst>
            </p:cNvPr>
            <p:cNvSpPr/>
            <p:nvPr/>
          </p:nvSpPr>
          <p:spPr>
            <a:xfrm>
              <a:off x="6907337" y="3260757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351">
              <a:extLst>
                <a:ext uri="{FF2B5EF4-FFF2-40B4-BE49-F238E27FC236}">
                  <a16:creationId xmlns:a16="http://schemas.microsoft.com/office/drawing/2014/main" id="{3D342CC9-219F-5689-F964-690EE5EB92D3}"/>
                </a:ext>
              </a:extLst>
            </p:cNvPr>
            <p:cNvCxnSpPr/>
            <p:nvPr/>
          </p:nvCxnSpPr>
          <p:spPr>
            <a:xfrm flipV="1">
              <a:off x="6317502" y="3391339"/>
              <a:ext cx="381102" cy="13264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352">
              <a:extLst>
                <a:ext uri="{FF2B5EF4-FFF2-40B4-BE49-F238E27FC236}">
                  <a16:creationId xmlns:a16="http://schemas.microsoft.com/office/drawing/2014/main" id="{1EEF4ADA-858E-32E7-A7FF-80897F9860B8}"/>
                </a:ext>
              </a:extLst>
            </p:cNvPr>
            <p:cNvCxnSpPr/>
            <p:nvPr/>
          </p:nvCxnSpPr>
          <p:spPr>
            <a:xfrm>
              <a:off x="6166229" y="4493191"/>
              <a:ext cx="109222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ZoneTexte 353">
              <a:extLst>
                <a:ext uri="{FF2B5EF4-FFF2-40B4-BE49-F238E27FC236}">
                  <a16:creationId xmlns:a16="http://schemas.microsoft.com/office/drawing/2014/main" id="{51BD5E5A-7017-F09D-E53F-1F5D87005822}"/>
                </a:ext>
              </a:extLst>
            </p:cNvPr>
            <p:cNvSpPr txBox="1"/>
            <p:nvPr/>
          </p:nvSpPr>
          <p:spPr>
            <a:xfrm>
              <a:off x="6143592" y="4459371"/>
              <a:ext cx="1203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3,905 Å</a:t>
              </a:r>
            </a:p>
          </p:txBody>
        </p:sp>
        <p:cxnSp>
          <p:nvCxnSpPr>
            <p:cNvPr id="12" name="Connecteur droit 354">
              <a:extLst>
                <a:ext uri="{FF2B5EF4-FFF2-40B4-BE49-F238E27FC236}">
                  <a16:creationId xmlns:a16="http://schemas.microsoft.com/office/drawing/2014/main" id="{CCC88041-A45A-6F21-FD70-DC9836B2EA6B}"/>
                </a:ext>
              </a:extLst>
            </p:cNvPr>
            <p:cNvCxnSpPr>
              <a:endCxn id="13" idx="4"/>
            </p:cNvCxnSpPr>
            <p:nvPr/>
          </p:nvCxnSpPr>
          <p:spPr>
            <a:xfrm flipV="1">
              <a:off x="6490077" y="3009713"/>
              <a:ext cx="0" cy="80802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Ellipse 355">
              <a:extLst>
                <a:ext uri="{FF2B5EF4-FFF2-40B4-BE49-F238E27FC236}">
                  <a16:creationId xmlns:a16="http://schemas.microsoft.com/office/drawing/2014/main" id="{22AFF40B-F0F9-E353-AD4C-D8C003179252}"/>
                </a:ext>
              </a:extLst>
            </p:cNvPr>
            <p:cNvSpPr/>
            <p:nvPr/>
          </p:nvSpPr>
          <p:spPr>
            <a:xfrm>
              <a:off x="6269707" y="2568972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356">
              <a:extLst>
                <a:ext uri="{FF2B5EF4-FFF2-40B4-BE49-F238E27FC236}">
                  <a16:creationId xmlns:a16="http://schemas.microsoft.com/office/drawing/2014/main" id="{F3C0B6D5-B68B-ED32-87BD-57EBDFB993F3}"/>
                </a:ext>
              </a:extLst>
            </p:cNvPr>
            <p:cNvSpPr/>
            <p:nvPr/>
          </p:nvSpPr>
          <p:spPr>
            <a:xfrm>
              <a:off x="7314953" y="2568972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357">
              <a:extLst>
                <a:ext uri="{FF2B5EF4-FFF2-40B4-BE49-F238E27FC236}">
                  <a16:creationId xmlns:a16="http://schemas.microsoft.com/office/drawing/2014/main" id="{72AD979E-2081-4EF4-B522-5F66A8378372}"/>
                </a:ext>
              </a:extLst>
            </p:cNvPr>
            <p:cNvSpPr/>
            <p:nvPr/>
          </p:nvSpPr>
          <p:spPr>
            <a:xfrm>
              <a:off x="6269707" y="3690258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358">
              <a:extLst>
                <a:ext uri="{FF2B5EF4-FFF2-40B4-BE49-F238E27FC236}">
                  <a16:creationId xmlns:a16="http://schemas.microsoft.com/office/drawing/2014/main" id="{45908E40-A778-3F61-F532-B299A260F847}"/>
                </a:ext>
              </a:extLst>
            </p:cNvPr>
            <p:cNvSpPr/>
            <p:nvPr/>
          </p:nvSpPr>
          <p:spPr>
            <a:xfrm>
              <a:off x="7314953" y="3690258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359">
              <a:extLst>
                <a:ext uri="{FF2B5EF4-FFF2-40B4-BE49-F238E27FC236}">
                  <a16:creationId xmlns:a16="http://schemas.microsoft.com/office/drawing/2014/main" id="{E17B66A0-5218-0AB0-1B37-58F912763BD1}"/>
                </a:ext>
              </a:extLst>
            </p:cNvPr>
            <p:cNvCxnSpPr/>
            <p:nvPr/>
          </p:nvCxnSpPr>
          <p:spPr>
            <a:xfrm flipV="1">
              <a:off x="6166229" y="2859813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Ellipse 360">
              <a:extLst>
                <a:ext uri="{FF2B5EF4-FFF2-40B4-BE49-F238E27FC236}">
                  <a16:creationId xmlns:a16="http://schemas.microsoft.com/office/drawing/2014/main" id="{6279098F-8DD9-2079-CAD3-9D298663256F}"/>
                </a:ext>
              </a:extLst>
            </p:cNvPr>
            <p:cNvSpPr/>
            <p:nvPr/>
          </p:nvSpPr>
          <p:spPr>
            <a:xfrm>
              <a:off x="5950218" y="2820979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361">
              <a:extLst>
                <a:ext uri="{FF2B5EF4-FFF2-40B4-BE49-F238E27FC236}">
                  <a16:creationId xmlns:a16="http://schemas.microsoft.com/office/drawing/2014/main" id="{B262D3E3-C039-C960-AA00-CFD234D4CFB9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6710448" y="2789342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362">
              <a:extLst>
                <a:ext uri="{FF2B5EF4-FFF2-40B4-BE49-F238E27FC236}">
                  <a16:creationId xmlns:a16="http://schemas.microsoft.com/office/drawing/2014/main" id="{BDCFDCFA-47FB-FB97-6C8A-A010A534287E}"/>
                </a:ext>
              </a:extLst>
            </p:cNvPr>
            <p:cNvCxnSpPr/>
            <p:nvPr/>
          </p:nvCxnSpPr>
          <p:spPr>
            <a:xfrm flipV="1">
              <a:off x="7199997" y="2872762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eur droit 363">
              <a:extLst>
                <a:ext uri="{FF2B5EF4-FFF2-40B4-BE49-F238E27FC236}">
                  <a16:creationId xmlns:a16="http://schemas.microsoft.com/office/drawing/2014/main" id="{3A999970-4F04-2B31-4B52-D4254F914620}"/>
                </a:ext>
              </a:extLst>
            </p:cNvPr>
            <p:cNvCxnSpPr/>
            <p:nvPr/>
          </p:nvCxnSpPr>
          <p:spPr>
            <a:xfrm>
              <a:off x="6396142" y="4162635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364">
              <a:extLst>
                <a:ext uri="{FF2B5EF4-FFF2-40B4-BE49-F238E27FC236}">
                  <a16:creationId xmlns:a16="http://schemas.microsoft.com/office/drawing/2014/main" id="{7A994EB0-EAD5-61D0-AC2E-EB00C4B2D739}"/>
                </a:ext>
              </a:extLst>
            </p:cNvPr>
            <p:cNvCxnSpPr/>
            <p:nvPr/>
          </p:nvCxnSpPr>
          <p:spPr>
            <a:xfrm>
              <a:off x="6710447" y="3908045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365">
              <a:extLst>
                <a:ext uri="{FF2B5EF4-FFF2-40B4-BE49-F238E27FC236}">
                  <a16:creationId xmlns:a16="http://schemas.microsoft.com/office/drawing/2014/main" id="{8B4196C4-1C79-E9A4-E4C2-B54E93D9D240}"/>
                </a:ext>
              </a:extLst>
            </p:cNvPr>
            <p:cNvCxnSpPr/>
            <p:nvPr/>
          </p:nvCxnSpPr>
          <p:spPr>
            <a:xfrm flipV="1">
              <a:off x="6166229" y="3959151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366">
              <a:extLst>
                <a:ext uri="{FF2B5EF4-FFF2-40B4-BE49-F238E27FC236}">
                  <a16:creationId xmlns:a16="http://schemas.microsoft.com/office/drawing/2014/main" id="{E17B96E7-1FD8-0D10-15F4-D9797B356D95}"/>
                </a:ext>
              </a:extLst>
            </p:cNvPr>
            <p:cNvCxnSpPr/>
            <p:nvPr/>
          </p:nvCxnSpPr>
          <p:spPr>
            <a:xfrm flipV="1">
              <a:off x="7215126" y="3971657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Ellipse 367">
              <a:extLst>
                <a:ext uri="{FF2B5EF4-FFF2-40B4-BE49-F238E27FC236}">
                  <a16:creationId xmlns:a16="http://schemas.microsoft.com/office/drawing/2014/main" id="{92B23A5D-FD27-ECA7-A467-134347CE35B5}"/>
                </a:ext>
              </a:extLst>
            </p:cNvPr>
            <p:cNvSpPr/>
            <p:nvPr/>
          </p:nvSpPr>
          <p:spPr>
            <a:xfrm>
              <a:off x="5950218" y="3942265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368">
              <a:extLst>
                <a:ext uri="{FF2B5EF4-FFF2-40B4-BE49-F238E27FC236}">
                  <a16:creationId xmlns:a16="http://schemas.microsoft.com/office/drawing/2014/main" id="{F281CEFA-A0B2-5056-A1F8-FF3D5891D497}"/>
                </a:ext>
              </a:extLst>
            </p:cNvPr>
            <p:cNvSpPr/>
            <p:nvPr/>
          </p:nvSpPr>
          <p:spPr>
            <a:xfrm>
              <a:off x="6995464" y="3942265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369">
              <a:extLst>
                <a:ext uri="{FF2B5EF4-FFF2-40B4-BE49-F238E27FC236}">
                  <a16:creationId xmlns:a16="http://schemas.microsoft.com/office/drawing/2014/main" id="{815A10AD-7DAA-2A7D-EB33-C8091638F566}"/>
                </a:ext>
              </a:extLst>
            </p:cNvPr>
            <p:cNvCxnSpPr>
              <a:stCxn id="25" idx="0"/>
              <a:endCxn id="18" idx="4"/>
            </p:cNvCxnSpPr>
            <p:nvPr/>
          </p:nvCxnSpPr>
          <p:spPr>
            <a:xfrm flipV="1">
              <a:off x="6170588" y="3261720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370">
              <a:extLst>
                <a:ext uri="{FF2B5EF4-FFF2-40B4-BE49-F238E27FC236}">
                  <a16:creationId xmlns:a16="http://schemas.microsoft.com/office/drawing/2014/main" id="{05098D86-0C1C-7A9C-066F-DCE38F5F9ACE}"/>
                </a:ext>
              </a:extLst>
            </p:cNvPr>
            <p:cNvCxnSpPr>
              <a:cxnSpLocks/>
              <a:stCxn id="26" idx="0"/>
              <a:endCxn id="33" idx="4"/>
            </p:cNvCxnSpPr>
            <p:nvPr/>
          </p:nvCxnSpPr>
          <p:spPr>
            <a:xfrm flipV="1">
              <a:off x="7215835" y="3261720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371">
              <a:extLst>
                <a:ext uri="{FF2B5EF4-FFF2-40B4-BE49-F238E27FC236}">
                  <a16:creationId xmlns:a16="http://schemas.microsoft.com/office/drawing/2014/main" id="{2BA849AD-E2E9-EAB4-58C2-E6EFC965AC40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V="1">
              <a:off x="7535324" y="3009713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Ellipse 372">
              <a:extLst>
                <a:ext uri="{FF2B5EF4-FFF2-40B4-BE49-F238E27FC236}">
                  <a16:creationId xmlns:a16="http://schemas.microsoft.com/office/drawing/2014/main" id="{2F5213DB-9315-71B1-EF79-29886B4D2252}"/>
                </a:ext>
              </a:extLst>
            </p:cNvPr>
            <p:cNvSpPr/>
            <p:nvPr/>
          </p:nvSpPr>
          <p:spPr>
            <a:xfrm>
              <a:off x="6215998" y="3408514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73">
              <a:extLst>
                <a:ext uri="{FF2B5EF4-FFF2-40B4-BE49-F238E27FC236}">
                  <a16:creationId xmlns:a16="http://schemas.microsoft.com/office/drawing/2014/main" id="{7C286AF2-6F03-FD06-A9A5-A32979FC780B}"/>
                </a:ext>
              </a:extLst>
            </p:cNvPr>
            <p:cNvSpPr/>
            <p:nvPr/>
          </p:nvSpPr>
          <p:spPr>
            <a:xfrm>
              <a:off x="6738010" y="3918638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75">
              <a:extLst>
                <a:ext uri="{FF2B5EF4-FFF2-40B4-BE49-F238E27FC236}">
                  <a16:creationId xmlns:a16="http://schemas.microsoft.com/office/drawing/2014/main" id="{F82EFC23-C2F2-D9A2-94CC-A931C210A546}"/>
                </a:ext>
              </a:extLst>
            </p:cNvPr>
            <p:cNvCxnSpPr>
              <a:stCxn id="18" idx="6"/>
              <a:endCxn id="33" idx="2"/>
            </p:cNvCxnSpPr>
            <p:nvPr/>
          </p:nvCxnSpPr>
          <p:spPr>
            <a:xfrm>
              <a:off x="6390959" y="3041350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Ellipse 376">
              <a:extLst>
                <a:ext uri="{FF2B5EF4-FFF2-40B4-BE49-F238E27FC236}">
                  <a16:creationId xmlns:a16="http://schemas.microsoft.com/office/drawing/2014/main" id="{6A355723-4BFD-72CD-72F5-61637DEBD8A2}"/>
                </a:ext>
              </a:extLst>
            </p:cNvPr>
            <p:cNvSpPr/>
            <p:nvPr/>
          </p:nvSpPr>
          <p:spPr>
            <a:xfrm>
              <a:off x="6995464" y="2820979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77">
              <a:extLst>
                <a:ext uri="{FF2B5EF4-FFF2-40B4-BE49-F238E27FC236}">
                  <a16:creationId xmlns:a16="http://schemas.microsoft.com/office/drawing/2014/main" id="{EC494273-94B9-233C-8605-8D4CD7C646A8}"/>
                </a:ext>
              </a:extLst>
            </p:cNvPr>
            <p:cNvCxnSpPr/>
            <p:nvPr/>
          </p:nvCxnSpPr>
          <p:spPr>
            <a:xfrm>
              <a:off x="7005940" y="3391339"/>
              <a:ext cx="341544" cy="11897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Ellipse 374">
              <a:extLst>
                <a:ext uri="{FF2B5EF4-FFF2-40B4-BE49-F238E27FC236}">
                  <a16:creationId xmlns:a16="http://schemas.microsoft.com/office/drawing/2014/main" id="{FF40E601-B63C-9D40-3F6C-D7C4293A3633}"/>
                </a:ext>
              </a:extLst>
            </p:cNvPr>
            <p:cNvSpPr/>
            <p:nvPr/>
          </p:nvSpPr>
          <p:spPr>
            <a:xfrm>
              <a:off x="7266686" y="3405960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378">
              <a:extLst>
                <a:ext uri="{FF2B5EF4-FFF2-40B4-BE49-F238E27FC236}">
                  <a16:creationId xmlns:a16="http://schemas.microsoft.com/office/drawing/2014/main" id="{C4863789-F058-2854-A426-9D67BD41A3EC}"/>
                </a:ext>
              </a:extLst>
            </p:cNvPr>
            <p:cNvCxnSpPr>
              <a:stCxn id="31" idx="0"/>
              <a:endCxn id="37" idx="4"/>
            </p:cNvCxnSpPr>
            <p:nvPr/>
          </p:nvCxnSpPr>
          <p:spPr>
            <a:xfrm flipH="1" flipV="1">
              <a:off x="6854804" y="3499063"/>
              <a:ext cx="1225" cy="41957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Ellipse 379">
              <a:extLst>
                <a:ext uri="{FF2B5EF4-FFF2-40B4-BE49-F238E27FC236}">
                  <a16:creationId xmlns:a16="http://schemas.microsoft.com/office/drawing/2014/main" id="{FC4CC8D7-8359-1E86-C4E1-2DF77F3A6CD5}"/>
                </a:ext>
              </a:extLst>
            </p:cNvPr>
            <p:cNvSpPr/>
            <p:nvPr/>
          </p:nvSpPr>
          <p:spPr>
            <a:xfrm>
              <a:off x="6672393" y="3134240"/>
              <a:ext cx="364823" cy="364823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80">
              <a:extLst>
                <a:ext uri="{FF2B5EF4-FFF2-40B4-BE49-F238E27FC236}">
                  <a16:creationId xmlns:a16="http://schemas.microsoft.com/office/drawing/2014/main" id="{9B8AE08B-39E1-60E2-5C84-2F72413406A0}"/>
                </a:ext>
              </a:extLst>
            </p:cNvPr>
            <p:cNvCxnSpPr/>
            <p:nvPr/>
          </p:nvCxnSpPr>
          <p:spPr>
            <a:xfrm flipV="1">
              <a:off x="6698604" y="3428067"/>
              <a:ext cx="113961" cy="20537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Ellipse 381">
              <a:extLst>
                <a:ext uri="{FF2B5EF4-FFF2-40B4-BE49-F238E27FC236}">
                  <a16:creationId xmlns:a16="http://schemas.microsoft.com/office/drawing/2014/main" id="{368D7D39-A2AD-3288-0799-D19947C7E1A9}"/>
                </a:ext>
              </a:extLst>
            </p:cNvPr>
            <p:cNvSpPr/>
            <p:nvPr/>
          </p:nvSpPr>
          <p:spPr>
            <a:xfrm>
              <a:off x="6576528" y="3510310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82">
              <a:extLst>
                <a:ext uri="{FF2B5EF4-FFF2-40B4-BE49-F238E27FC236}">
                  <a16:creationId xmlns:a16="http://schemas.microsoft.com/office/drawing/2014/main" id="{D2F734A6-CBB8-1EFE-5AA2-1AB4FE1CE005}"/>
                </a:ext>
              </a:extLst>
            </p:cNvPr>
            <p:cNvGrpSpPr/>
            <p:nvPr/>
          </p:nvGrpSpPr>
          <p:grpSpPr>
            <a:xfrm>
              <a:off x="7429909" y="4157881"/>
              <a:ext cx="625002" cy="509083"/>
              <a:chOff x="4459976" y="5250882"/>
              <a:chExt cx="1225349" cy="998084"/>
            </a:xfrm>
          </p:grpSpPr>
          <p:cxnSp>
            <p:nvCxnSpPr>
              <p:cNvPr id="44" name="Connecteur droit avec flèche 388">
                <a:extLst>
                  <a:ext uri="{FF2B5EF4-FFF2-40B4-BE49-F238E27FC236}">
                    <a16:creationId xmlns:a16="http://schemas.microsoft.com/office/drawing/2014/main" id="{1F7B4F69-1192-104A-7583-A0B016681598}"/>
                  </a:ext>
                </a:extLst>
              </p:cNvPr>
              <p:cNvCxnSpPr/>
              <p:nvPr/>
            </p:nvCxnSpPr>
            <p:spPr>
              <a:xfrm flipV="1">
                <a:off x="4716016" y="5680517"/>
                <a:ext cx="0" cy="5684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389">
                <a:extLst>
                  <a:ext uri="{FF2B5EF4-FFF2-40B4-BE49-F238E27FC236}">
                    <a16:creationId xmlns:a16="http://schemas.microsoft.com/office/drawing/2014/main" id="{1E57E8E8-F46D-C791-B11B-B97B4C711BDA}"/>
                  </a:ext>
                </a:extLst>
              </p:cNvPr>
              <p:cNvCxnSpPr/>
              <p:nvPr/>
            </p:nvCxnSpPr>
            <p:spPr>
              <a:xfrm>
                <a:off x="4704112" y="6229917"/>
                <a:ext cx="54224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390">
                <a:extLst>
                  <a:ext uri="{FF2B5EF4-FFF2-40B4-BE49-F238E27FC236}">
                    <a16:creationId xmlns:a16="http://schemas.microsoft.com/office/drawing/2014/main" id="{D1131C95-2872-0910-C1B9-5AE4CFF4ADDB}"/>
                  </a:ext>
                </a:extLst>
              </p:cNvPr>
              <p:cNvCxnSpPr/>
              <p:nvPr/>
            </p:nvCxnSpPr>
            <p:spPr>
              <a:xfrm flipV="1">
                <a:off x="4716016" y="5992683"/>
                <a:ext cx="298898" cy="23062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ZoneTexte 391">
                <a:extLst>
                  <a:ext uri="{FF2B5EF4-FFF2-40B4-BE49-F238E27FC236}">
                    <a16:creationId xmlns:a16="http://schemas.microsoft.com/office/drawing/2014/main" id="{6DCF92EC-65AD-D309-1A82-256BFADD322F}"/>
                  </a:ext>
                </a:extLst>
              </p:cNvPr>
              <p:cNvSpPr txBox="1"/>
              <p:nvPr/>
            </p:nvSpPr>
            <p:spPr>
              <a:xfrm>
                <a:off x="5159219" y="5917293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[100]</a:t>
                </a:r>
              </a:p>
            </p:txBody>
          </p:sp>
          <p:sp>
            <p:nvSpPr>
              <p:cNvPr id="48" name="ZoneTexte 392">
                <a:extLst>
                  <a:ext uri="{FF2B5EF4-FFF2-40B4-BE49-F238E27FC236}">
                    <a16:creationId xmlns:a16="http://schemas.microsoft.com/office/drawing/2014/main" id="{7DE05533-6170-1E69-19AD-0D15FE867A6B}"/>
                  </a:ext>
                </a:extLst>
              </p:cNvPr>
              <p:cNvSpPr txBox="1"/>
              <p:nvPr/>
            </p:nvSpPr>
            <p:spPr>
              <a:xfrm>
                <a:off x="4920331" y="5629590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[010]</a:t>
                </a:r>
              </a:p>
            </p:txBody>
          </p:sp>
          <p:sp>
            <p:nvSpPr>
              <p:cNvPr id="49" name="ZoneTexte 393">
                <a:extLst>
                  <a:ext uri="{FF2B5EF4-FFF2-40B4-BE49-F238E27FC236}">
                    <a16:creationId xmlns:a16="http://schemas.microsoft.com/office/drawing/2014/main" id="{57B8967E-76C6-9D16-912D-431E0D998FDC}"/>
                  </a:ext>
                </a:extLst>
              </p:cNvPr>
              <p:cNvSpPr txBox="1"/>
              <p:nvPr/>
            </p:nvSpPr>
            <p:spPr>
              <a:xfrm>
                <a:off x="4459976" y="5250882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[001]</a:t>
                </a:r>
              </a:p>
            </p:txBody>
          </p:sp>
        </p:grpSp>
        <p:sp>
          <p:nvSpPr>
            <p:cNvPr id="41" name="Rectangle 385">
              <a:extLst>
                <a:ext uri="{FF2B5EF4-FFF2-40B4-BE49-F238E27FC236}">
                  <a16:creationId xmlns:a16="http://schemas.microsoft.com/office/drawing/2014/main" id="{6B051D95-3200-6BF7-5874-FC7B304DA7FB}"/>
                </a:ext>
              </a:extLst>
            </p:cNvPr>
            <p:cNvSpPr/>
            <p:nvPr/>
          </p:nvSpPr>
          <p:spPr>
            <a:xfrm>
              <a:off x="7366720" y="2604533"/>
              <a:ext cx="37542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Sr</a:t>
              </a:r>
            </a:p>
          </p:txBody>
        </p:sp>
        <p:sp>
          <p:nvSpPr>
            <p:cNvPr id="42" name="Rectangle 386">
              <a:extLst>
                <a:ext uri="{FF2B5EF4-FFF2-40B4-BE49-F238E27FC236}">
                  <a16:creationId xmlns:a16="http://schemas.microsoft.com/office/drawing/2014/main" id="{457CD5B6-1D6A-452A-5477-F171C65247A3}"/>
                </a:ext>
              </a:extLst>
            </p:cNvPr>
            <p:cNvSpPr/>
            <p:nvPr/>
          </p:nvSpPr>
          <p:spPr>
            <a:xfrm>
              <a:off x="6666637" y="3151295"/>
              <a:ext cx="3400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Ti</a:t>
              </a:r>
            </a:p>
          </p:txBody>
        </p:sp>
        <p:sp>
          <p:nvSpPr>
            <p:cNvPr id="43" name="Rectangle 387">
              <a:extLst>
                <a:ext uri="{FF2B5EF4-FFF2-40B4-BE49-F238E27FC236}">
                  <a16:creationId xmlns:a16="http://schemas.microsoft.com/office/drawing/2014/main" id="{60009013-01F8-C69A-39E0-3B6EDB55CB08}"/>
                </a:ext>
              </a:extLst>
            </p:cNvPr>
            <p:cNvSpPr/>
            <p:nvPr/>
          </p:nvSpPr>
          <p:spPr>
            <a:xfrm>
              <a:off x="7223360" y="3369743"/>
              <a:ext cx="32412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314" name="グループ化 313">
            <a:extLst>
              <a:ext uri="{FF2B5EF4-FFF2-40B4-BE49-F238E27FC236}">
                <a16:creationId xmlns:a16="http://schemas.microsoft.com/office/drawing/2014/main" id="{FAC87C7F-16EA-D074-07A2-474F6CCA8291}"/>
              </a:ext>
            </a:extLst>
          </p:cNvPr>
          <p:cNvGrpSpPr/>
          <p:nvPr/>
        </p:nvGrpSpPr>
        <p:grpSpPr>
          <a:xfrm>
            <a:off x="695159" y="3499792"/>
            <a:ext cx="6027601" cy="3058815"/>
            <a:chOff x="1161491" y="5675249"/>
            <a:chExt cx="5436931" cy="2759069"/>
          </a:xfrm>
        </p:grpSpPr>
        <p:sp>
          <p:nvSpPr>
            <p:cNvPr id="51" name="Rectangle 305">
              <a:extLst>
                <a:ext uri="{FF2B5EF4-FFF2-40B4-BE49-F238E27FC236}">
                  <a16:creationId xmlns:a16="http://schemas.microsoft.com/office/drawing/2014/main" id="{E00E0CE8-16E3-A77C-FC05-D24696DCA08B}"/>
                </a:ext>
              </a:extLst>
            </p:cNvPr>
            <p:cNvSpPr/>
            <p:nvPr/>
          </p:nvSpPr>
          <p:spPr>
            <a:xfrm>
              <a:off x="2582342" y="5675249"/>
              <a:ext cx="3417743" cy="438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500" dirty="0"/>
                <a:t>Oxygen vacancies (V</a:t>
              </a:r>
              <a:r>
                <a:rPr lang="en-GB" sz="2500" baseline="-25000" dirty="0"/>
                <a:t>O</a:t>
              </a:r>
              <a:r>
                <a:rPr lang="en-GB" sz="2500" dirty="0"/>
                <a:t>)</a:t>
              </a:r>
            </a:p>
          </p:txBody>
        </p:sp>
        <p:sp>
          <p:nvSpPr>
            <p:cNvPr id="53" name="Ellipse 24">
              <a:extLst>
                <a:ext uri="{FF2B5EF4-FFF2-40B4-BE49-F238E27FC236}">
                  <a16:creationId xmlns:a16="http://schemas.microsoft.com/office/drawing/2014/main" id="{7C28EBCD-6AEE-2E5F-04DC-D83BB344156B}"/>
                </a:ext>
              </a:extLst>
            </p:cNvPr>
            <p:cNvSpPr/>
            <p:nvPr/>
          </p:nvSpPr>
          <p:spPr>
            <a:xfrm>
              <a:off x="2691152" y="7159355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25">
              <a:extLst>
                <a:ext uri="{FF2B5EF4-FFF2-40B4-BE49-F238E27FC236}">
                  <a16:creationId xmlns:a16="http://schemas.microsoft.com/office/drawing/2014/main" id="{068FD8FD-F012-1763-BA3B-F9B168A8B2EC}"/>
                </a:ext>
              </a:extLst>
            </p:cNvPr>
            <p:cNvSpPr/>
            <p:nvPr/>
          </p:nvSpPr>
          <p:spPr>
            <a:xfrm>
              <a:off x="2540999" y="7014138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26">
              <a:extLst>
                <a:ext uri="{FF2B5EF4-FFF2-40B4-BE49-F238E27FC236}">
                  <a16:creationId xmlns:a16="http://schemas.microsoft.com/office/drawing/2014/main" id="{199E540A-ABAB-5AD4-7C18-7B8E8121C728}"/>
                </a:ext>
              </a:extLst>
            </p:cNvPr>
            <p:cNvSpPr/>
            <p:nvPr/>
          </p:nvSpPr>
          <p:spPr>
            <a:xfrm>
              <a:off x="2687437" y="6866406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27">
              <a:extLst>
                <a:ext uri="{FF2B5EF4-FFF2-40B4-BE49-F238E27FC236}">
                  <a16:creationId xmlns:a16="http://schemas.microsoft.com/office/drawing/2014/main" id="{3FD85888-C870-787D-B062-EB3FE44FE53C}"/>
                </a:ext>
              </a:extLst>
            </p:cNvPr>
            <p:cNvSpPr/>
            <p:nvPr/>
          </p:nvSpPr>
          <p:spPr>
            <a:xfrm>
              <a:off x="3145050" y="7008920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28">
              <a:extLst>
                <a:ext uri="{FF2B5EF4-FFF2-40B4-BE49-F238E27FC236}">
                  <a16:creationId xmlns:a16="http://schemas.microsoft.com/office/drawing/2014/main" id="{23974E1E-E165-203C-C051-F5793F3E7DCC}"/>
                </a:ext>
              </a:extLst>
            </p:cNvPr>
            <p:cNvSpPr/>
            <p:nvPr/>
          </p:nvSpPr>
          <p:spPr>
            <a:xfrm>
              <a:off x="3446738" y="7021267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29">
              <a:extLst>
                <a:ext uri="{FF2B5EF4-FFF2-40B4-BE49-F238E27FC236}">
                  <a16:creationId xmlns:a16="http://schemas.microsoft.com/office/drawing/2014/main" id="{933AA548-7AB6-CA80-0D0F-3961301768A6}"/>
                </a:ext>
              </a:extLst>
            </p:cNvPr>
            <p:cNvSpPr/>
            <p:nvPr/>
          </p:nvSpPr>
          <p:spPr>
            <a:xfrm>
              <a:off x="3902606" y="6864155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30">
              <a:extLst>
                <a:ext uri="{FF2B5EF4-FFF2-40B4-BE49-F238E27FC236}">
                  <a16:creationId xmlns:a16="http://schemas.microsoft.com/office/drawing/2014/main" id="{026CDFFA-36A8-EEBF-D4A6-2E7C61FC2291}"/>
                </a:ext>
              </a:extLst>
            </p:cNvPr>
            <p:cNvSpPr/>
            <p:nvPr/>
          </p:nvSpPr>
          <p:spPr>
            <a:xfrm>
              <a:off x="3902606" y="7163301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31">
              <a:extLst>
                <a:ext uri="{FF2B5EF4-FFF2-40B4-BE49-F238E27FC236}">
                  <a16:creationId xmlns:a16="http://schemas.microsoft.com/office/drawing/2014/main" id="{434EFAD6-6BAA-975F-3C88-09D40ACB489C}"/>
                </a:ext>
              </a:extLst>
            </p:cNvPr>
            <p:cNvSpPr/>
            <p:nvPr/>
          </p:nvSpPr>
          <p:spPr>
            <a:xfrm>
              <a:off x="4057385" y="7316386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32">
              <a:extLst>
                <a:ext uri="{FF2B5EF4-FFF2-40B4-BE49-F238E27FC236}">
                  <a16:creationId xmlns:a16="http://schemas.microsoft.com/office/drawing/2014/main" id="{7169E9C0-EBD0-1115-2593-60B0CABC97D7}"/>
                </a:ext>
              </a:extLst>
            </p:cNvPr>
            <p:cNvSpPr/>
            <p:nvPr/>
          </p:nvSpPr>
          <p:spPr>
            <a:xfrm>
              <a:off x="4815839" y="7163421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33">
              <a:extLst>
                <a:ext uri="{FF2B5EF4-FFF2-40B4-BE49-F238E27FC236}">
                  <a16:creationId xmlns:a16="http://schemas.microsoft.com/office/drawing/2014/main" id="{E95296E5-E450-9E41-3E9D-B754E68F5C6B}"/>
                </a:ext>
              </a:extLst>
            </p:cNvPr>
            <p:cNvSpPr/>
            <p:nvPr/>
          </p:nvSpPr>
          <p:spPr>
            <a:xfrm>
              <a:off x="4670692" y="7022122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34">
              <a:extLst>
                <a:ext uri="{FF2B5EF4-FFF2-40B4-BE49-F238E27FC236}">
                  <a16:creationId xmlns:a16="http://schemas.microsoft.com/office/drawing/2014/main" id="{059FC399-9151-65EE-4351-90AB77FFBF6A}"/>
                </a:ext>
              </a:extLst>
            </p:cNvPr>
            <p:cNvSpPr/>
            <p:nvPr/>
          </p:nvSpPr>
          <p:spPr>
            <a:xfrm>
              <a:off x="4972366" y="7017813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35">
              <a:extLst>
                <a:ext uri="{FF2B5EF4-FFF2-40B4-BE49-F238E27FC236}">
                  <a16:creationId xmlns:a16="http://schemas.microsoft.com/office/drawing/2014/main" id="{1BBBEF24-32F3-69F8-1B46-7E153A5F17EF}"/>
                </a:ext>
              </a:extLst>
            </p:cNvPr>
            <p:cNvSpPr/>
            <p:nvPr/>
          </p:nvSpPr>
          <p:spPr>
            <a:xfrm>
              <a:off x="5122135" y="6869988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5" name="Groupe 36">
              <a:extLst>
                <a:ext uri="{FF2B5EF4-FFF2-40B4-BE49-F238E27FC236}">
                  <a16:creationId xmlns:a16="http://schemas.microsoft.com/office/drawing/2014/main" id="{98B876BA-705F-C909-7DC6-1735A6E8E563}"/>
                </a:ext>
              </a:extLst>
            </p:cNvPr>
            <p:cNvGrpSpPr/>
            <p:nvPr/>
          </p:nvGrpSpPr>
          <p:grpSpPr>
            <a:xfrm>
              <a:off x="2673227" y="6112523"/>
              <a:ext cx="2837176" cy="2321795"/>
              <a:chOff x="1691680" y="1503383"/>
              <a:chExt cx="6136712" cy="5021961"/>
            </a:xfrm>
          </p:grpSpPr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2817100B-1A67-46C5-EAC7-4DC280D6328A}"/>
                  </a:ext>
                </a:extLst>
              </p:cNvPr>
              <p:cNvGrpSpPr/>
              <p:nvPr/>
            </p:nvGrpSpPr>
            <p:grpSpPr>
              <a:xfrm>
                <a:off x="1691680" y="3417145"/>
                <a:ext cx="6136712" cy="2820167"/>
                <a:chOff x="2331622" y="2751969"/>
                <a:chExt cx="6136712" cy="2820167"/>
              </a:xfrm>
            </p:grpSpPr>
            <p:sp>
              <p:nvSpPr>
                <p:cNvPr id="186" name="Ellipse 133">
                  <a:extLst>
                    <a:ext uri="{FF2B5EF4-FFF2-40B4-BE49-F238E27FC236}">
                      <a16:creationId xmlns:a16="http://schemas.microsoft.com/office/drawing/2014/main" id="{73DF8857-F6B3-4E5A-9C9B-499BE0ADAE2A}"/>
                    </a:ext>
                  </a:extLst>
                </p:cNvPr>
                <p:cNvSpPr/>
                <p:nvPr/>
              </p:nvSpPr>
              <p:spPr>
                <a:xfrm>
                  <a:off x="233162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7" name="Ellipse 134">
                  <a:extLst>
                    <a:ext uri="{FF2B5EF4-FFF2-40B4-BE49-F238E27FC236}">
                      <a16:creationId xmlns:a16="http://schemas.microsoft.com/office/drawing/2014/main" id="{AFB155D3-72B5-6FB0-69A4-2D874F7C095E}"/>
                    </a:ext>
                  </a:extLst>
                </p:cNvPr>
                <p:cNvSpPr/>
                <p:nvPr/>
              </p:nvSpPr>
              <p:spPr>
                <a:xfrm>
                  <a:off x="298842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8" name="Ellipse 135">
                  <a:extLst>
                    <a:ext uri="{FF2B5EF4-FFF2-40B4-BE49-F238E27FC236}">
                      <a16:creationId xmlns:a16="http://schemas.microsoft.com/office/drawing/2014/main" id="{343934EB-78DD-F199-915B-1D1209672FC4}"/>
                    </a:ext>
                  </a:extLst>
                </p:cNvPr>
                <p:cNvSpPr/>
                <p:nvPr/>
              </p:nvSpPr>
              <p:spPr>
                <a:xfrm>
                  <a:off x="335659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9" name="Ellipse 136">
                  <a:extLst>
                    <a:ext uri="{FF2B5EF4-FFF2-40B4-BE49-F238E27FC236}">
                      <a16:creationId xmlns:a16="http://schemas.microsoft.com/office/drawing/2014/main" id="{9C47265E-DB06-087E-516F-5F7B210CC159}"/>
                    </a:ext>
                  </a:extLst>
                </p:cNvPr>
                <p:cNvSpPr/>
                <p:nvPr/>
              </p:nvSpPr>
              <p:spPr>
                <a:xfrm>
                  <a:off x="302819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0" name="Ellipse 137">
                  <a:extLst>
                    <a:ext uri="{FF2B5EF4-FFF2-40B4-BE49-F238E27FC236}">
                      <a16:creationId xmlns:a16="http://schemas.microsoft.com/office/drawing/2014/main" id="{C656268C-4083-D88C-C6F7-28391F9A263F}"/>
                    </a:ext>
                  </a:extLst>
                </p:cNvPr>
                <p:cNvSpPr/>
                <p:nvPr/>
              </p:nvSpPr>
              <p:spPr>
                <a:xfrm>
                  <a:off x="364523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1" name="Ellipse 138">
                  <a:extLst>
                    <a:ext uri="{FF2B5EF4-FFF2-40B4-BE49-F238E27FC236}">
                      <a16:creationId xmlns:a16="http://schemas.microsoft.com/office/drawing/2014/main" id="{8C3C0F92-CFB7-5F98-6981-DF20CBB00F46}"/>
                    </a:ext>
                  </a:extLst>
                </p:cNvPr>
                <p:cNvSpPr/>
                <p:nvPr/>
              </p:nvSpPr>
              <p:spPr>
                <a:xfrm>
                  <a:off x="4013402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2" name="Ellipse 139">
                  <a:extLst>
                    <a:ext uri="{FF2B5EF4-FFF2-40B4-BE49-F238E27FC236}">
                      <a16:creationId xmlns:a16="http://schemas.microsoft.com/office/drawing/2014/main" id="{09464765-7852-9AED-264B-8F99E5333C69}"/>
                    </a:ext>
                  </a:extLst>
                </p:cNvPr>
                <p:cNvSpPr/>
                <p:nvPr/>
              </p:nvSpPr>
              <p:spPr>
                <a:xfrm>
                  <a:off x="430203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3" name="Ellipse 140">
                  <a:extLst>
                    <a:ext uri="{FF2B5EF4-FFF2-40B4-BE49-F238E27FC236}">
                      <a16:creationId xmlns:a16="http://schemas.microsoft.com/office/drawing/2014/main" id="{814125B0-A3E4-ABAD-8F43-DEE39A260F54}"/>
                    </a:ext>
                  </a:extLst>
                </p:cNvPr>
                <p:cNvSpPr/>
                <p:nvPr/>
              </p:nvSpPr>
              <p:spPr>
                <a:xfrm>
                  <a:off x="467020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4" name="Ellipse 141">
                  <a:extLst>
                    <a:ext uri="{FF2B5EF4-FFF2-40B4-BE49-F238E27FC236}">
                      <a16:creationId xmlns:a16="http://schemas.microsoft.com/office/drawing/2014/main" id="{B953A5FA-0D36-8172-4897-42B47F80E8FE}"/>
                    </a:ext>
                  </a:extLst>
                </p:cNvPr>
                <p:cNvSpPr/>
                <p:nvPr/>
              </p:nvSpPr>
              <p:spPr>
                <a:xfrm>
                  <a:off x="495884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5" name="Ellipse 142">
                  <a:extLst>
                    <a:ext uri="{FF2B5EF4-FFF2-40B4-BE49-F238E27FC236}">
                      <a16:creationId xmlns:a16="http://schemas.microsoft.com/office/drawing/2014/main" id="{F00184F9-CA44-F6FA-72EF-AC84EBD2CB49}"/>
                    </a:ext>
                  </a:extLst>
                </p:cNvPr>
                <p:cNvSpPr/>
                <p:nvPr/>
              </p:nvSpPr>
              <p:spPr>
                <a:xfrm>
                  <a:off x="4998609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6" name="Ellipse 143">
                  <a:extLst>
                    <a:ext uri="{FF2B5EF4-FFF2-40B4-BE49-F238E27FC236}">
                      <a16:creationId xmlns:a16="http://schemas.microsoft.com/office/drawing/2014/main" id="{C07BEB67-5B2E-F263-1967-DBE089B0C289}"/>
                    </a:ext>
                  </a:extLst>
                </p:cNvPr>
                <p:cNvSpPr/>
                <p:nvPr/>
              </p:nvSpPr>
              <p:spPr>
                <a:xfrm>
                  <a:off x="561564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7" name="Ellipse 144">
                  <a:extLst>
                    <a:ext uri="{FF2B5EF4-FFF2-40B4-BE49-F238E27FC236}">
                      <a16:creationId xmlns:a16="http://schemas.microsoft.com/office/drawing/2014/main" id="{5D440813-8617-8DD3-3BE7-D12305BE7A6D}"/>
                    </a:ext>
                  </a:extLst>
                </p:cNvPr>
                <p:cNvSpPr/>
                <p:nvPr/>
              </p:nvSpPr>
              <p:spPr>
                <a:xfrm>
                  <a:off x="598381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8" name="Ellipse 145">
                  <a:extLst>
                    <a:ext uri="{FF2B5EF4-FFF2-40B4-BE49-F238E27FC236}">
                      <a16:creationId xmlns:a16="http://schemas.microsoft.com/office/drawing/2014/main" id="{27ACE959-3C10-0921-148E-F9AA379DD61D}"/>
                    </a:ext>
                  </a:extLst>
                </p:cNvPr>
                <p:cNvSpPr/>
                <p:nvPr/>
              </p:nvSpPr>
              <p:spPr>
                <a:xfrm>
                  <a:off x="565541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9" name="Ellipse 146">
                  <a:extLst>
                    <a:ext uri="{FF2B5EF4-FFF2-40B4-BE49-F238E27FC236}">
                      <a16:creationId xmlns:a16="http://schemas.microsoft.com/office/drawing/2014/main" id="{56DF3B83-67EF-CEDA-A986-48ADA656F84E}"/>
                    </a:ext>
                  </a:extLst>
                </p:cNvPr>
                <p:cNvSpPr/>
                <p:nvPr/>
              </p:nvSpPr>
              <p:spPr>
                <a:xfrm>
                  <a:off x="627245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0" name="Ellipse 147">
                  <a:extLst>
                    <a:ext uri="{FF2B5EF4-FFF2-40B4-BE49-F238E27FC236}">
                      <a16:creationId xmlns:a16="http://schemas.microsoft.com/office/drawing/2014/main" id="{A12D8EAF-0463-F11C-EFA4-B4623D8A6BD4}"/>
                    </a:ext>
                  </a:extLst>
                </p:cNvPr>
                <p:cNvSpPr/>
                <p:nvPr/>
              </p:nvSpPr>
              <p:spPr>
                <a:xfrm>
                  <a:off x="6640622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1" name="Ellipse 148">
                  <a:extLst>
                    <a:ext uri="{FF2B5EF4-FFF2-40B4-BE49-F238E27FC236}">
                      <a16:creationId xmlns:a16="http://schemas.microsoft.com/office/drawing/2014/main" id="{43978E72-D89B-0A1B-01D2-1F68610EF2AE}"/>
                    </a:ext>
                  </a:extLst>
                </p:cNvPr>
                <p:cNvSpPr/>
                <p:nvPr/>
              </p:nvSpPr>
              <p:spPr>
                <a:xfrm>
                  <a:off x="6312219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2" name="Ellipse 149">
                  <a:extLst>
                    <a:ext uri="{FF2B5EF4-FFF2-40B4-BE49-F238E27FC236}">
                      <a16:creationId xmlns:a16="http://schemas.microsoft.com/office/drawing/2014/main" id="{1DF91681-0059-30D2-10F9-D17ED868C048}"/>
                    </a:ext>
                  </a:extLst>
                </p:cNvPr>
                <p:cNvSpPr/>
                <p:nvPr/>
              </p:nvSpPr>
              <p:spPr>
                <a:xfrm>
                  <a:off x="692925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3" name="Ellipse 150">
                  <a:extLst>
                    <a:ext uri="{FF2B5EF4-FFF2-40B4-BE49-F238E27FC236}">
                      <a16:creationId xmlns:a16="http://schemas.microsoft.com/office/drawing/2014/main" id="{9CCE1DDA-2EFB-A494-786F-01D9B10A3012}"/>
                    </a:ext>
                  </a:extLst>
                </p:cNvPr>
                <p:cNvSpPr/>
                <p:nvPr/>
              </p:nvSpPr>
              <p:spPr>
                <a:xfrm>
                  <a:off x="729742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4" name="Ellipse 151">
                  <a:extLst>
                    <a:ext uri="{FF2B5EF4-FFF2-40B4-BE49-F238E27FC236}">
                      <a16:creationId xmlns:a16="http://schemas.microsoft.com/office/drawing/2014/main" id="{332E5C1D-B26F-9414-7984-B06FDAE7A7FC}"/>
                    </a:ext>
                  </a:extLst>
                </p:cNvPr>
                <p:cNvSpPr/>
                <p:nvPr/>
              </p:nvSpPr>
              <p:spPr>
                <a:xfrm>
                  <a:off x="758606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5" name="Ellipse 152">
                  <a:extLst>
                    <a:ext uri="{FF2B5EF4-FFF2-40B4-BE49-F238E27FC236}">
                      <a16:creationId xmlns:a16="http://schemas.microsoft.com/office/drawing/2014/main" id="{29949151-E751-B75E-A3BA-7618617E0BE1}"/>
                    </a:ext>
                  </a:extLst>
                </p:cNvPr>
                <p:cNvSpPr/>
                <p:nvPr/>
              </p:nvSpPr>
              <p:spPr>
                <a:xfrm>
                  <a:off x="824286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" name="Ellipse 153">
                  <a:extLst>
                    <a:ext uri="{FF2B5EF4-FFF2-40B4-BE49-F238E27FC236}">
                      <a16:creationId xmlns:a16="http://schemas.microsoft.com/office/drawing/2014/main" id="{7AC8E336-8A2E-E556-2C4C-A8CD35C4DDDD}"/>
                    </a:ext>
                  </a:extLst>
                </p:cNvPr>
                <p:cNvSpPr/>
                <p:nvPr/>
              </p:nvSpPr>
              <p:spPr>
                <a:xfrm>
                  <a:off x="828263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" name="Ellipse 154">
                  <a:extLst>
                    <a:ext uri="{FF2B5EF4-FFF2-40B4-BE49-F238E27FC236}">
                      <a16:creationId xmlns:a16="http://schemas.microsoft.com/office/drawing/2014/main" id="{C88B06A9-242E-5263-DB79-1332AE43EE0F}"/>
                    </a:ext>
                  </a:extLst>
                </p:cNvPr>
                <p:cNvSpPr/>
                <p:nvPr/>
              </p:nvSpPr>
              <p:spPr>
                <a:xfrm>
                  <a:off x="233162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8" name="Ellipse 155">
                  <a:extLst>
                    <a:ext uri="{FF2B5EF4-FFF2-40B4-BE49-F238E27FC236}">
                      <a16:creationId xmlns:a16="http://schemas.microsoft.com/office/drawing/2014/main" id="{57F3AD02-7024-3E22-55BF-A11471447CF1}"/>
                    </a:ext>
                  </a:extLst>
                </p:cNvPr>
                <p:cNvSpPr/>
                <p:nvPr/>
              </p:nvSpPr>
              <p:spPr>
                <a:xfrm>
                  <a:off x="269979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9" name="Ellipse 156">
                  <a:extLst>
                    <a:ext uri="{FF2B5EF4-FFF2-40B4-BE49-F238E27FC236}">
                      <a16:creationId xmlns:a16="http://schemas.microsoft.com/office/drawing/2014/main" id="{8D83CF94-4C21-A038-4205-0A8C46B5A6CD}"/>
                    </a:ext>
                  </a:extLst>
                </p:cNvPr>
                <p:cNvSpPr/>
                <p:nvPr/>
              </p:nvSpPr>
              <p:spPr>
                <a:xfrm>
                  <a:off x="237138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0" name="Ellipse 157">
                  <a:extLst>
                    <a:ext uri="{FF2B5EF4-FFF2-40B4-BE49-F238E27FC236}">
                      <a16:creationId xmlns:a16="http://schemas.microsoft.com/office/drawing/2014/main" id="{1A565540-3C3E-3070-A4FC-AD3A299AD61D}"/>
                    </a:ext>
                  </a:extLst>
                </p:cNvPr>
                <p:cNvSpPr/>
                <p:nvPr/>
              </p:nvSpPr>
              <p:spPr>
                <a:xfrm>
                  <a:off x="298842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1" name="Ellipse 158">
                  <a:extLst>
                    <a:ext uri="{FF2B5EF4-FFF2-40B4-BE49-F238E27FC236}">
                      <a16:creationId xmlns:a16="http://schemas.microsoft.com/office/drawing/2014/main" id="{1CDD7E8C-1F3F-236D-0C32-4DF8A141A042}"/>
                    </a:ext>
                  </a:extLst>
                </p:cNvPr>
                <p:cNvSpPr/>
                <p:nvPr/>
              </p:nvSpPr>
              <p:spPr>
                <a:xfrm>
                  <a:off x="335659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2" name="Ellipse 159">
                  <a:extLst>
                    <a:ext uri="{FF2B5EF4-FFF2-40B4-BE49-F238E27FC236}">
                      <a16:creationId xmlns:a16="http://schemas.microsoft.com/office/drawing/2014/main" id="{1C287203-A218-8D67-C60B-67EE5F9BCB12}"/>
                    </a:ext>
                  </a:extLst>
                </p:cNvPr>
                <p:cNvSpPr/>
                <p:nvPr/>
              </p:nvSpPr>
              <p:spPr>
                <a:xfrm>
                  <a:off x="302819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3" name="Ellipse 160">
                  <a:extLst>
                    <a:ext uri="{FF2B5EF4-FFF2-40B4-BE49-F238E27FC236}">
                      <a16:creationId xmlns:a16="http://schemas.microsoft.com/office/drawing/2014/main" id="{FD6F6A76-20A7-EDD4-ABFD-6921779D5F1B}"/>
                    </a:ext>
                  </a:extLst>
                </p:cNvPr>
                <p:cNvSpPr/>
                <p:nvPr/>
              </p:nvSpPr>
              <p:spPr>
                <a:xfrm>
                  <a:off x="364523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4" name="Ellipse 161">
                  <a:extLst>
                    <a:ext uri="{FF2B5EF4-FFF2-40B4-BE49-F238E27FC236}">
                      <a16:creationId xmlns:a16="http://schemas.microsoft.com/office/drawing/2014/main" id="{BE200136-FC72-FD70-9AE3-E786461FBD89}"/>
                    </a:ext>
                  </a:extLst>
                </p:cNvPr>
                <p:cNvSpPr/>
                <p:nvPr/>
              </p:nvSpPr>
              <p:spPr>
                <a:xfrm>
                  <a:off x="401340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5" name="Ellipse 162">
                  <a:extLst>
                    <a:ext uri="{FF2B5EF4-FFF2-40B4-BE49-F238E27FC236}">
                      <a16:creationId xmlns:a16="http://schemas.microsoft.com/office/drawing/2014/main" id="{0F47FAA5-F065-7B19-F763-AD125858CCC9}"/>
                    </a:ext>
                  </a:extLst>
                </p:cNvPr>
                <p:cNvSpPr/>
                <p:nvPr/>
              </p:nvSpPr>
              <p:spPr>
                <a:xfrm>
                  <a:off x="368499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6" name="Ellipse 163">
                  <a:extLst>
                    <a:ext uri="{FF2B5EF4-FFF2-40B4-BE49-F238E27FC236}">
                      <a16:creationId xmlns:a16="http://schemas.microsoft.com/office/drawing/2014/main" id="{9005AA07-0D78-181F-00BE-D24B4BF5126B}"/>
                    </a:ext>
                  </a:extLst>
                </p:cNvPr>
                <p:cNvSpPr/>
                <p:nvPr/>
              </p:nvSpPr>
              <p:spPr>
                <a:xfrm>
                  <a:off x="430203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7" name="Ellipse 164">
                  <a:extLst>
                    <a:ext uri="{FF2B5EF4-FFF2-40B4-BE49-F238E27FC236}">
                      <a16:creationId xmlns:a16="http://schemas.microsoft.com/office/drawing/2014/main" id="{9004E8B3-2EDF-1EE0-2AF9-7EAD801E4C49}"/>
                    </a:ext>
                  </a:extLst>
                </p:cNvPr>
                <p:cNvSpPr/>
                <p:nvPr/>
              </p:nvSpPr>
              <p:spPr>
                <a:xfrm>
                  <a:off x="467020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8" name="Ellipse 165">
                  <a:extLst>
                    <a:ext uri="{FF2B5EF4-FFF2-40B4-BE49-F238E27FC236}">
                      <a16:creationId xmlns:a16="http://schemas.microsoft.com/office/drawing/2014/main" id="{4A899D93-3495-4802-CEAE-B9E128BBBE7C}"/>
                    </a:ext>
                  </a:extLst>
                </p:cNvPr>
                <p:cNvSpPr/>
                <p:nvPr/>
              </p:nvSpPr>
              <p:spPr>
                <a:xfrm>
                  <a:off x="434180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9" name="Ellipse 166">
                  <a:extLst>
                    <a:ext uri="{FF2B5EF4-FFF2-40B4-BE49-F238E27FC236}">
                      <a16:creationId xmlns:a16="http://schemas.microsoft.com/office/drawing/2014/main" id="{900D1DC7-38A5-C625-31E4-91E0C7263450}"/>
                    </a:ext>
                  </a:extLst>
                </p:cNvPr>
                <p:cNvSpPr/>
                <p:nvPr/>
              </p:nvSpPr>
              <p:spPr>
                <a:xfrm>
                  <a:off x="495884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0" name="Ellipse 167">
                  <a:extLst>
                    <a:ext uri="{FF2B5EF4-FFF2-40B4-BE49-F238E27FC236}">
                      <a16:creationId xmlns:a16="http://schemas.microsoft.com/office/drawing/2014/main" id="{6188D853-AEFF-D705-6571-83E735BC27F3}"/>
                    </a:ext>
                  </a:extLst>
                </p:cNvPr>
                <p:cNvSpPr/>
                <p:nvPr/>
              </p:nvSpPr>
              <p:spPr>
                <a:xfrm>
                  <a:off x="499860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1" name="Ellipse 168">
                  <a:extLst>
                    <a:ext uri="{FF2B5EF4-FFF2-40B4-BE49-F238E27FC236}">
                      <a16:creationId xmlns:a16="http://schemas.microsoft.com/office/drawing/2014/main" id="{37282AAA-21B3-3389-F0AA-4CE2F6365556}"/>
                    </a:ext>
                  </a:extLst>
                </p:cNvPr>
                <p:cNvSpPr/>
                <p:nvPr/>
              </p:nvSpPr>
              <p:spPr>
                <a:xfrm>
                  <a:off x="561564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2" name="Ellipse 169">
                  <a:extLst>
                    <a:ext uri="{FF2B5EF4-FFF2-40B4-BE49-F238E27FC236}">
                      <a16:creationId xmlns:a16="http://schemas.microsoft.com/office/drawing/2014/main" id="{BB6168BC-1443-3EEA-F582-7FE5F0E58710}"/>
                    </a:ext>
                  </a:extLst>
                </p:cNvPr>
                <p:cNvSpPr/>
                <p:nvPr/>
              </p:nvSpPr>
              <p:spPr>
                <a:xfrm>
                  <a:off x="598381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3" name="Ellipse 170">
                  <a:extLst>
                    <a:ext uri="{FF2B5EF4-FFF2-40B4-BE49-F238E27FC236}">
                      <a16:creationId xmlns:a16="http://schemas.microsoft.com/office/drawing/2014/main" id="{9AD5C620-FA6A-68DB-40EC-29D52F624E89}"/>
                    </a:ext>
                  </a:extLst>
                </p:cNvPr>
                <p:cNvSpPr/>
                <p:nvPr/>
              </p:nvSpPr>
              <p:spPr>
                <a:xfrm>
                  <a:off x="627245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4" name="Ellipse 171">
                  <a:extLst>
                    <a:ext uri="{FF2B5EF4-FFF2-40B4-BE49-F238E27FC236}">
                      <a16:creationId xmlns:a16="http://schemas.microsoft.com/office/drawing/2014/main" id="{34FB58BC-4035-FD7A-F0FC-3AFA78974D7D}"/>
                    </a:ext>
                  </a:extLst>
                </p:cNvPr>
                <p:cNvSpPr/>
                <p:nvPr/>
              </p:nvSpPr>
              <p:spPr>
                <a:xfrm>
                  <a:off x="664062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5" name="Ellipse 172">
                  <a:extLst>
                    <a:ext uri="{FF2B5EF4-FFF2-40B4-BE49-F238E27FC236}">
                      <a16:creationId xmlns:a16="http://schemas.microsoft.com/office/drawing/2014/main" id="{157DA7DA-B097-4E76-F88F-2B27EF48C25B}"/>
                    </a:ext>
                  </a:extLst>
                </p:cNvPr>
                <p:cNvSpPr/>
                <p:nvPr/>
              </p:nvSpPr>
              <p:spPr>
                <a:xfrm>
                  <a:off x="631221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6" name="Ellipse 173">
                  <a:extLst>
                    <a:ext uri="{FF2B5EF4-FFF2-40B4-BE49-F238E27FC236}">
                      <a16:creationId xmlns:a16="http://schemas.microsoft.com/office/drawing/2014/main" id="{EAC9C68D-C87D-BB32-0520-7658B7DC2B9B}"/>
                    </a:ext>
                  </a:extLst>
                </p:cNvPr>
                <p:cNvSpPr/>
                <p:nvPr/>
              </p:nvSpPr>
              <p:spPr>
                <a:xfrm>
                  <a:off x="692925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7" name="Ellipse 174">
                  <a:extLst>
                    <a:ext uri="{FF2B5EF4-FFF2-40B4-BE49-F238E27FC236}">
                      <a16:creationId xmlns:a16="http://schemas.microsoft.com/office/drawing/2014/main" id="{DB191E54-F795-4011-66BB-4C813E9A6536}"/>
                    </a:ext>
                  </a:extLst>
                </p:cNvPr>
                <p:cNvSpPr/>
                <p:nvPr/>
              </p:nvSpPr>
              <p:spPr>
                <a:xfrm>
                  <a:off x="696902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8" name="Ellipse 175">
                  <a:extLst>
                    <a:ext uri="{FF2B5EF4-FFF2-40B4-BE49-F238E27FC236}">
                      <a16:creationId xmlns:a16="http://schemas.microsoft.com/office/drawing/2014/main" id="{42F29914-FA71-C64B-73CF-1091C565A9D1}"/>
                    </a:ext>
                  </a:extLst>
                </p:cNvPr>
                <p:cNvSpPr/>
                <p:nvPr/>
              </p:nvSpPr>
              <p:spPr>
                <a:xfrm>
                  <a:off x="758606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9" name="Ellipse 176">
                  <a:extLst>
                    <a:ext uri="{FF2B5EF4-FFF2-40B4-BE49-F238E27FC236}">
                      <a16:creationId xmlns:a16="http://schemas.microsoft.com/office/drawing/2014/main" id="{7C872E4B-558B-CDD5-50A5-FFDD7BE5FBE6}"/>
                    </a:ext>
                  </a:extLst>
                </p:cNvPr>
                <p:cNvSpPr/>
                <p:nvPr/>
              </p:nvSpPr>
              <p:spPr>
                <a:xfrm>
                  <a:off x="795423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Ellipse 177">
                  <a:extLst>
                    <a:ext uri="{FF2B5EF4-FFF2-40B4-BE49-F238E27FC236}">
                      <a16:creationId xmlns:a16="http://schemas.microsoft.com/office/drawing/2014/main" id="{01CD545C-9DDA-1D6C-D871-028AA74A46AA}"/>
                    </a:ext>
                  </a:extLst>
                </p:cNvPr>
                <p:cNvSpPr/>
                <p:nvPr/>
              </p:nvSpPr>
              <p:spPr>
                <a:xfrm>
                  <a:off x="762582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1" name="Ellipse 178">
                  <a:extLst>
                    <a:ext uri="{FF2B5EF4-FFF2-40B4-BE49-F238E27FC236}">
                      <a16:creationId xmlns:a16="http://schemas.microsoft.com/office/drawing/2014/main" id="{9BE2D2B7-DF05-9B79-482F-A3AF32138CC1}"/>
                    </a:ext>
                  </a:extLst>
                </p:cNvPr>
                <p:cNvSpPr/>
                <p:nvPr/>
              </p:nvSpPr>
              <p:spPr>
                <a:xfrm>
                  <a:off x="824286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2" name="Ellipse 179">
                  <a:extLst>
                    <a:ext uri="{FF2B5EF4-FFF2-40B4-BE49-F238E27FC236}">
                      <a16:creationId xmlns:a16="http://schemas.microsoft.com/office/drawing/2014/main" id="{FFA3413B-0331-0AB1-E3CD-0B7D5829597C}"/>
                    </a:ext>
                  </a:extLst>
                </p:cNvPr>
                <p:cNvSpPr/>
                <p:nvPr/>
              </p:nvSpPr>
              <p:spPr>
                <a:xfrm>
                  <a:off x="828263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3" name="Ellipse 180">
                  <a:extLst>
                    <a:ext uri="{FF2B5EF4-FFF2-40B4-BE49-F238E27FC236}">
                      <a16:creationId xmlns:a16="http://schemas.microsoft.com/office/drawing/2014/main" id="{6F6864A1-74D5-DC7F-FDD6-0822D860EE23}"/>
                    </a:ext>
                  </a:extLst>
                </p:cNvPr>
                <p:cNvSpPr/>
                <p:nvPr/>
              </p:nvSpPr>
              <p:spPr>
                <a:xfrm>
                  <a:off x="233162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Ellipse 181">
                  <a:extLst>
                    <a:ext uri="{FF2B5EF4-FFF2-40B4-BE49-F238E27FC236}">
                      <a16:creationId xmlns:a16="http://schemas.microsoft.com/office/drawing/2014/main" id="{5AB31C67-13D8-38FA-86EF-277A30ADD90F}"/>
                    </a:ext>
                  </a:extLst>
                </p:cNvPr>
                <p:cNvSpPr/>
                <p:nvPr/>
              </p:nvSpPr>
              <p:spPr>
                <a:xfrm>
                  <a:off x="269979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Ellipse 182">
                  <a:extLst>
                    <a:ext uri="{FF2B5EF4-FFF2-40B4-BE49-F238E27FC236}">
                      <a16:creationId xmlns:a16="http://schemas.microsoft.com/office/drawing/2014/main" id="{159F5FEC-482E-DC69-86D7-68116FFACACA}"/>
                    </a:ext>
                  </a:extLst>
                </p:cNvPr>
                <p:cNvSpPr/>
                <p:nvPr/>
              </p:nvSpPr>
              <p:spPr>
                <a:xfrm>
                  <a:off x="237138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6" name="Ellipse 183">
                  <a:extLst>
                    <a:ext uri="{FF2B5EF4-FFF2-40B4-BE49-F238E27FC236}">
                      <a16:creationId xmlns:a16="http://schemas.microsoft.com/office/drawing/2014/main" id="{9CECFFC2-A3C6-132D-1064-10333E7C3477}"/>
                    </a:ext>
                  </a:extLst>
                </p:cNvPr>
                <p:cNvSpPr/>
                <p:nvPr/>
              </p:nvSpPr>
              <p:spPr>
                <a:xfrm>
                  <a:off x="298842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7" name="Ellipse 184">
                  <a:extLst>
                    <a:ext uri="{FF2B5EF4-FFF2-40B4-BE49-F238E27FC236}">
                      <a16:creationId xmlns:a16="http://schemas.microsoft.com/office/drawing/2014/main" id="{77FA9448-7793-6F7F-02C3-EB04813E3AB7}"/>
                    </a:ext>
                  </a:extLst>
                </p:cNvPr>
                <p:cNvSpPr/>
                <p:nvPr/>
              </p:nvSpPr>
              <p:spPr>
                <a:xfrm>
                  <a:off x="335659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8" name="Ellipse 185">
                  <a:extLst>
                    <a:ext uri="{FF2B5EF4-FFF2-40B4-BE49-F238E27FC236}">
                      <a16:creationId xmlns:a16="http://schemas.microsoft.com/office/drawing/2014/main" id="{38B23B86-2EB0-104A-CA4B-975065833D64}"/>
                    </a:ext>
                  </a:extLst>
                </p:cNvPr>
                <p:cNvSpPr/>
                <p:nvPr/>
              </p:nvSpPr>
              <p:spPr>
                <a:xfrm>
                  <a:off x="302819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9" name="Ellipse 186">
                  <a:extLst>
                    <a:ext uri="{FF2B5EF4-FFF2-40B4-BE49-F238E27FC236}">
                      <a16:creationId xmlns:a16="http://schemas.microsoft.com/office/drawing/2014/main" id="{83E87711-DEE2-93F8-6E3E-B9AF9B8C9374}"/>
                    </a:ext>
                  </a:extLst>
                </p:cNvPr>
                <p:cNvSpPr/>
                <p:nvPr/>
              </p:nvSpPr>
              <p:spPr>
                <a:xfrm>
                  <a:off x="364523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Ellipse 187">
                  <a:extLst>
                    <a:ext uri="{FF2B5EF4-FFF2-40B4-BE49-F238E27FC236}">
                      <a16:creationId xmlns:a16="http://schemas.microsoft.com/office/drawing/2014/main" id="{3EAB1672-6E00-7D07-D87B-162B016097CF}"/>
                    </a:ext>
                  </a:extLst>
                </p:cNvPr>
                <p:cNvSpPr/>
                <p:nvPr/>
              </p:nvSpPr>
              <p:spPr>
                <a:xfrm>
                  <a:off x="401340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1" name="Ellipse 188">
                  <a:extLst>
                    <a:ext uri="{FF2B5EF4-FFF2-40B4-BE49-F238E27FC236}">
                      <a16:creationId xmlns:a16="http://schemas.microsoft.com/office/drawing/2014/main" id="{1A5F9716-B968-48DE-912F-7827525F8BB9}"/>
                    </a:ext>
                  </a:extLst>
                </p:cNvPr>
                <p:cNvSpPr/>
                <p:nvPr/>
              </p:nvSpPr>
              <p:spPr>
                <a:xfrm>
                  <a:off x="368499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2" name="Ellipse 189">
                  <a:extLst>
                    <a:ext uri="{FF2B5EF4-FFF2-40B4-BE49-F238E27FC236}">
                      <a16:creationId xmlns:a16="http://schemas.microsoft.com/office/drawing/2014/main" id="{E1F3C08A-90C1-4870-185D-9847A6FF0BB9}"/>
                    </a:ext>
                  </a:extLst>
                </p:cNvPr>
                <p:cNvSpPr/>
                <p:nvPr/>
              </p:nvSpPr>
              <p:spPr>
                <a:xfrm>
                  <a:off x="430203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Ellipse 190">
                  <a:extLst>
                    <a:ext uri="{FF2B5EF4-FFF2-40B4-BE49-F238E27FC236}">
                      <a16:creationId xmlns:a16="http://schemas.microsoft.com/office/drawing/2014/main" id="{DFC6F2DF-D088-0189-C319-3FB1D3CB53BA}"/>
                    </a:ext>
                  </a:extLst>
                </p:cNvPr>
                <p:cNvSpPr/>
                <p:nvPr/>
              </p:nvSpPr>
              <p:spPr>
                <a:xfrm>
                  <a:off x="467020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4" name="Ellipse 191">
                  <a:extLst>
                    <a:ext uri="{FF2B5EF4-FFF2-40B4-BE49-F238E27FC236}">
                      <a16:creationId xmlns:a16="http://schemas.microsoft.com/office/drawing/2014/main" id="{789F158F-87C9-0E64-3A4F-382418BF28B3}"/>
                    </a:ext>
                  </a:extLst>
                </p:cNvPr>
                <p:cNvSpPr/>
                <p:nvPr/>
              </p:nvSpPr>
              <p:spPr>
                <a:xfrm>
                  <a:off x="434180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5" name="Ellipse 192">
                  <a:extLst>
                    <a:ext uri="{FF2B5EF4-FFF2-40B4-BE49-F238E27FC236}">
                      <a16:creationId xmlns:a16="http://schemas.microsoft.com/office/drawing/2014/main" id="{53A4A143-D45F-F846-4557-F7FD3AB1DDB6}"/>
                    </a:ext>
                  </a:extLst>
                </p:cNvPr>
                <p:cNvSpPr/>
                <p:nvPr/>
              </p:nvSpPr>
              <p:spPr>
                <a:xfrm>
                  <a:off x="495884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6" name="Ellipse 193">
                  <a:extLst>
                    <a:ext uri="{FF2B5EF4-FFF2-40B4-BE49-F238E27FC236}">
                      <a16:creationId xmlns:a16="http://schemas.microsoft.com/office/drawing/2014/main" id="{A96D068F-19B3-44BF-C9FC-9444590AC0AF}"/>
                    </a:ext>
                  </a:extLst>
                </p:cNvPr>
                <p:cNvSpPr/>
                <p:nvPr/>
              </p:nvSpPr>
              <p:spPr>
                <a:xfrm>
                  <a:off x="532701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7" name="Ellipse 194">
                  <a:extLst>
                    <a:ext uri="{FF2B5EF4-FFF2-40B4-BE49-F238E27FC236}">
                      <a16:creationId xmlns:a16="http://schemas.microsoft.com/office/drawing/2014/main" id="{2AFE7597-2A1B-2D34-975D-4FCC2F25603D}"/>
                    </a:ext>
                  </a:extLst>
                </p:cNvPr>
                <p:cNvSpPr/>
                <p:nvPr/>
              </p:nvSpPr>
              <p:spPr>
                <a:xfrm>
                  <a:off x="499860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8" name="Ellipse 195">
                  <a:extLst>
                    <a:ext uri="{FF2B5EF4-FFF2-40B4-BE49-F238E27FC236}">
                      <a16:creationId xmlns:a16="http://schemas.microsoft.com/office/drawing/2014/main" id="{DE7AFC15-5902-BDF3-2EF0-D92331EE2F2B}"/>
                    </a:ext>
                  </a:extLst>
                </p:cNvPr>
                <p:cNvSpPr/>
                <p:nvPr/>
              </p:nvSpPr>
              <p:spPr>
                <a:xfrm>
                  <a:off x="561564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9" name="Ellipse 196">
                  <a:extLst>
                    <a:ext uri="{FF2B5EF4-FFF2-40B4-BE49-F238E27FC236}">
                      <a16:creationId xmlns:a16="http://schemas.microsoft.com/office/drawing/2014/main" id="{7F7BC16D-DE71-09F0-1B44-04B0205A8F86}"/>
                    </a:ext>
                  </a:extLst>
                </p:cNvPr>
                <p:cNvSpPr/>
                <p:nvPr/>
              </p:nvSpPr>
              <p:spPr>
                <a:xfrm>
                  <a:off x="598381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0" name="Ellipse 197">
                  <a:extLst>
                    <a:ext uri="{FF2B5EF4-FFF2-40B4-BE49-F238E27FC236}">
                      <a16:creationId xmlns:a16="http://schemas.microsoft.com/office/drawing/2014/main" id="{0206FF88-0736-D8D4-EE12-A58A38A7E6C4}"/>
                    </a:ext>
                  </a:extLst>
                </p:cNvPr>
                <p:cNvSpPr/>
                <p:nvPr/>
              </p:nvSpPr>
              <p:spPr>
                <a:xfrm>
                  <a:off x="565541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1" name="Ellipse 198">
                  <a:extLst>
                    <a:ext uri="{FF2B5EF4-FFF2-40B4-BE49-F238E27FC236}">
                      <a16:creationId xmlns:a16="http://schemas.microsoft.com/office/drawing/2014/main" id="{6957785A-D2C8-30C3-3CA6-07B200C909B8}"/>
                    </a:ext>
                  </a:extLst>
                </p:cNvPr>
                <p:cNvSpPr/>
                <p:nvPr/>
              </p:nvSpPr>
              <p:spPr>
                <a:xfrm>
                  <a:off x="627245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2" name="Ellipse 199">
                  <a:extLst>
                    <a:ext uri="{FF2B5EF4-FFF2-40B4-BE49-F238E27FC236}">
                      <a16:creationId xmlns:a16="http://schemas.microsoft.com/office/drawing/2014/main" id="{C7BA0A57-1B12-D585-C5E4-EF5F7F514D0B}"/>
                    </a:ext>
                  </a:extLst>
                </p:cNvPr>
                <p:cNvSpPr/>
                <p:nvPr/>
              </p:nvSpPr>
              <p:spPr>
                <a:xfrm>
                  <a:off x="664062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3" name="Ellipse 200">
                  <a:extLst>
                    <a:ext uri="{FF2B5EF4-FFF2-40B4-BE49-F238E27FC236}">
                      <a16:creationId xmlns:a16="http://schemas.microsoft.com/office/drawing/2014/main" id="{9BB481CE-614E-CC67-015D-A2B50FB2F2B8}"/>
                    </a:ext>
                  </a:extLst>
                </p:cNvPr>
                <p:cNvSpPr/>
                <p:nvPr/>
              </p:nvSpPr>
              <p:spPr>
                <a:xfrm>
                  <a:off x="631221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4" name="Ellipse 201">
                  <a:extLst>
                    <a:ext uri="{FF2B5EF4-FFF2-40B4-BE49-F238E27FC236}">
                      <a16:creationId xmlns:a16="http://schemas.microsoft.com/office/drawing/2014/main" id="{229053C9-2A7A-00D0-336A-DE244F542605}"/>
                    </a:ext>
                  </a:extLst>
                </p:cNvPr>
                <p:cNvSpPr/>
                <p:nvPr/>
              </p:nvSpPr>
              <p:spPr>
                <a:xfrm>
                  <a:off x="692925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5" name="Ellipse 202">
                  <a:extLst>
                    <a:ext uri="{FF2B5EF4-FFF2-40B4-BE49-F238E27FC236}">
                      <a16:creationId xmlns:a16="http://schemas.microsoft.com/office/drawing/2014/main" id="{66A481CA-DEAC-71FE-11E8-9FDEE7D0CFDD}"/>
                    </a:ext>
                  </a:extLst>
                </p:cNvPr>
                <p:cNvSpPr/>
                <p:nvPr/>
              </p:nvSpPr>
              <p:spPr>
                <a:xfrm>
                  <a:off x="729742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203">
                  <a:extLst>
                    <a:ext uri="{FF2B5EF4-FFF2-40B4-BE49-F238E27FC236}">
                      <a16:creationId xmlns:a16="http://schemas.microsoft.com/office/drawing/2014/main" id="{76ABA9F6-ADAD-6E0B-7F16-AE8F6DE04DD1}"/>
                    </a:ext>
                  </a:extLst>
                </p:cNvPr>
                <p:cNvSpPr/>
                <p:nvPr/>
              </p:nvSpPr>
              <p:spPr>
                <a:xfrm>
                  <a:off x="696902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7" name="Ellipse 204">
                  <a:extLst>
                    <a:ext uri="{FF2B5EF4-FFF2-40B4-BE49-F238E27FC236}">
                      <a16:creationId xmlns:a16="http://schemas.microsoft.com/office/drawing/2014/main" id="{622AD1F2-3DFD-1CFA-FCD9-3C17D03CEB0A}"/>
                    </a:ext>
                  </a:extLst>
                </p:cNvPr>
                <p:cNvSpPr/>
                <p:nvPr/>
              </p:nvSpPr>
              <p:spPr>
                <a:xfrm>
                  <a:off x="758606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205">
                  <a:extLst>
                    <a:ext uri="{FF2B5EF4-FFF2-40B4-BE49-F238E27FC236}">
                      <a16:creationId xmlns:a16="http://schemas.microsoft.com/office/drawing/2014/main" id="{8C6F5493-740E-1C55-77D5-C28075CD914A}"/>
                    </a:ext>
                  </a:extLst>
                </p:cNvPr>
                <p:cNvSpPr/>
                <p:nvPr/>
              </p:nvSpPr>
              <p:spPr>
                <a:xfrm>
                  <a:off x="795423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9" name="Ellipse 206">
                  <a:extLst>
                    <a:ext uri="{FF2B5EF4-FFF2-40B4-BE49-F238E27FC236}">
                      <a16:creationId xmlns:a16="http://schemas.microsoft.com/office/drawing/2014/main" id="{96245212-BDD4-A8DF-7A82-66713C28E048}"/>
                    </a:ext>
                  </a:extLst>
                </p:cNvPr>
                <p:cNvSpPr/>
                <p:nvPr/>
              </p:nvSpPr>
              <p:spPr>
                <a:xfrm>
                  <a:off x="762582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0" name="Ellipse 207">
                  <a:extLst>
                    <a:ext uri="{FF2B5EF4-FFF2-40B4-BE49-F238E27FC236}">
                      <a16:creationId xmlns:a16="http://schemas.microsoft.com/office/drawing/2014/main" id="{E8F644CD-18E2-AD4A-F6CA-4876E4C4EDC5}"/>
                    </a:ext>
                  </a:extLst>
                </p:cNvPr>
                <p:cNvSpPr/>
                <p:nvPr/>
              </p:nvSpPr>
              <p:spPr>
                <a:xfrm>
                  <a:off x="824286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1" name="Ellipse 208">
                  <a:extLst>
                    <a:ext uri="{FF2B5EF4-FFF2-40B4-BE49-F238E27FC236}">
                      <a16:creationId xmlns:a16="http://schemas.microsoft.com/office/drawing/2014/main" id="{64A9B1BC-E0F3-EB6E-BE62-B0128EDDB954}"/>
                    </a:ext>
                  </a:extLst>
                </p:cNvPr>
                <p:cNvSpPr/>
                <p:nvPr/>
              </p:nvSpPr>
              <p:spPr>
                <a:xfrm>
                  <a:off x="828263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2" name="Ellipse 209">
                  <a:extLst>
                    <a:ext uri="{FF2B5EF4-FFF2-40B4-BE49-F238E27FC236}">
                      <a16:creationId xmlns:a16="http://schemas.microsoft.com/office/drawing/2014/main" id="{136D00FF-F1DC-A4B6-0584-00B377C0E9E1}"/>
                    </a:ext>
                  </a:extLst>
                </p:cNvPr>
                <p:cNvSpPr/>
                <p:nvPr/>
              </p:nvSpPr>
              <p:spPr>
                <a:xfrm>
                  <a:off x="233178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3" name="Ellipse 210">
                  <a:extLst>
                    <a:ext uri="{FF2B5EF4-FFF2-40B4-BE49-F238E27FC236}">
                      <a16:creationId xmlns:a16="http://schemas.microsoft.com/office/drawing/2014/main" id="{0DA8F562-91BD-BA93-0A0B-FDE3188A8B10}"/>
                    </a:ext>
                  </a:extLst>
                </p:cNvPr>
                <p:cNvSpPr/>
                <p:nvPr/>
              </p:nvSpPr>
              <p:spPr>
                <a:xfrm>
                  <a:off x="269995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4" name="Ellipse 211">
                  <a:extLst>
                    <a:ext uri="{FF2B5EF4-FFF2-40B4-BE49-F238E27FC236}">
                      <a16:creationId xmlns:a16="http://schemas.microsoft.com/office/drawing/2014/main" id="{9D13612E-24D0-B751-0EBE-BC3CA98CF2C2}"/>
                    </a:ext>
                  </a:extLst>
                </p:cNvPr>
                <p:cNvSpPr/>
                <p:nvPr/>
              </p:nvSpPr>
              <p:spPr>
                <a:xfrm>
                  <a:off x="237154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212">
                  <a:extLst>
                    <a:ext uri="{FF2B5EF4-FFF2-40B4-BE49-F238E27FC236}">
                      <a16:creationId xmlns:a16="http://schemas.microsoft.com/office/drawing/2014/main" id="{542162C0-D7DB-BDC6-E13D-F92688AA604E}"/>
                    </a:ext>
                  </a:extLst>
                </p:cNvPr>
                <p:cNvSpPr/>
                <p:nvPr/>
              </p:nvSpPr>
              <p:spPr>
                <a:xfrm>
                  <a:off x="298858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213">
                  <a:extLst>
                    <a:ext uri="{FF2B5EF4-FFF2-40B4-BE49-F238E27FC236}">
                      <a16:creationId xmlns:a16="http://schemas.microsoft.com/office/drawing/2014/main" id="{BCC7B1D4-B013-963F-08B1-F548C0479B84}"/>
                    </a:ext>
                  </a:extLst>
                </p:cNvPr>
                <p:cNvSpPr/>
                <p:nvPr/>
              </p:nvSpPr>
              <p:spPr>
                <a:xfrm>
                  <a:off x="335675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7" name="Ellipse 214">
                  <a:extLst>
                    <a:ext uri="{FF2B5EF4-FFF2-40B4-BE49-F238E27FC236}">
                      <a16:creationId xmlns:a16="http://schemas.microsoft.com/office/drawing/2014/main" id="{595AF23D-38E3-2219-0820-E75BE4308718}"/>
                    </a:ext>
                  </a:extLst>
                </p:cNvPr>
                <p:cNvSpPr/>
                <p:nvPr/>
              </p:nvSpPr>
              <p:spPr>
                <a:xfrm>
                  <a:off x="302835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8" name="Ellipse 215">
                  <a:extLst>
                    <a:ext uri="{FF2B5EF4-FFF2-40B4-BE49-F238E27FC236}">
                      <a16:creationId xmlns:a16="http://schemas.microsoft.com/office/drawing/2014/main" id="{EA016D9B-18C8-D27A-ED55-E48201C9CF52}"/>
                    </a:ext>
                  </a:extLst>
                </p:cNvPr>
                <p:cNvSpPr/>
                <p:nvPr/>
              </p:nvSpPr>
              <p:spPr>
                <a:xfrm>
                  <a:off x="364539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9" name="Ellipse 216">
                  <a:extLst>
                    <a:ext uri="{FF2B5EF4-FFF2-40B4-BE49-F238E27FC236}">
                      <a16:creationId xmlns:a16="http://schemas.microsoft.com/office/drawing/2014/main" id="{EF9C6D0E-1817-BAEF-848C-0907D84D9CE0}"/>
                    </a:ext>
                  </a:extLst>
                </p:cNvPr>
                <p:cNvSpPr/>
                <p:nvPr/>
              </p:nvSpPr>
              <p:spPr>
                <a:xfrm>
                  <a:off x="401356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0" name="Ellipse 217">
                  <a:extLst>
                    <a:ext uri="{FF2B5EF4-FFF2-40B4-BE49-F238E27FC236}">
                      <a16:creationId xmlns:a16="http://schemas.microsoft.com/office/drawing/2014/main" id="{296178E5-C7E6-182D-05B4-7C405933E507}"/>
                    </a:ext>
                  </a:extLst>
                </p:cNvPr>
                <p:cNvSpPr/>
                <p:nvPr/>
              </p:nvSpPr>
              <p:spPr>
                <a:xfrm>
                  <a:off x="368515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1" name="Ellipse 218">
                  <a:extLst>
                    <a:ext uri="{FF2B5EF4-FFF2-40B4-BE49-F238E27FC236}">
                      <a16:creationId xmlns:a16="http://schemas.microsoft.com/office/drawing/2014/main" id="{9C4A6943-75BA-930F-A15C-5BC09085C545}"/>
                    </a:ext>
                  </a:extLst>
                </p:cNvPr>
                <p:cNvSpPr/>
                <p:nvPr/>
              </p:nvSpPr>
              <p:spPr>
                <a:xfrm>
                  <a:off x="430219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2" name="Ellipse 219">
                  <a:extLst>
                    <a:ext uri="{FF2B5EF4-FFF2-40B4-BE49-F238E27FC236}">
                      <a16:creationId xmlns:a16="http://schemas.microsoft.com/office/drawing/2014/main" id="{599BCA44-FFC2-3519-7034-9B74B989A77F}"/>
                    </a:ext>
                  </a:extLst>
                </p:cNvPr>
                <p:cNvSpPr/>
                <p:nvPr/>
              </p:nvSpPr>
              <p:spPr>
                <a:xfrm>
                  <a:off x="467036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3" name="Ellipse 220">
                  <a:extLst>
                    <a:ext uri="{FF2B5EF4-FFF2-40B4-BE49-F238E27FC236}">
                      <a16:creationId xmlns:a16="http://schemas.microsoft.com/office/drawing/2014/main" id="{E19FAD2C-3554-7CC3-7BEF-0B5B1F3520E5}"/>
                    </a:ext>
                  </a:extLst>
                </p:cNvPr>
                <p:cNvSpPr/>
                <p:nvPr/>
              </p:nvSpPr>
              <p:spPr>
                <a:xfrm>
                  <a:off x="434196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4" name="Ellipse 221">
                  <a:extLst>
                    <a:ext uri="{FF2B5EF4-FFF2-40B4-BE49-F238E27FC236}">
                      <a16:creationId xmlns:a16="http://schemas.microsoft.com/office/drawing/2014/main" id="{A054BABE-28E8-779C-1091-A52D357E2A9E}"/>
                    </a:ext>
                  </a:extLst>
                </p:cNvPr>
                <p:cNvSpPr/>
                <p:nvPr/>
              </p:nvSpPr>
              <p:spPr>
                <a:xfrm>
                  <a:off x="495900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222">
                  <a:extLst>
                    <a:ext uri="{FF2B5EF4-FFF2-40B4-BE49-F238E27FC236}">
                      <a16:creationId xmlns:a16="http://schemas.microsoft.com/office/drawing/2014/main" id="{5E5A383F-6D70-0597-5F87-C8D0C378C836}"/>
                    </a:ext>
                  </a:extLst>
                </p:cNvPr>
                <p:cNvSpPr/>
                <p:nvPr/>
              </p:nvSpPr>
              <p:spPr>
                <a:xfrm>
                  <a:off x="532717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6" name="Ellipse 223">
                  <a:extLst>
                    <a:ext uri="{FF2B5EF4-FFF2-40B4-BE49-F238E27FC236}">
                      <a16:creationId xmlns:a16="http://schemas.microsoft.com/office/drawing/2014/main" id="{E26A012B-656C-194E-EF24-AC903275F00C}"/>
                    </a:ext>
                  </a:extLst>
                </p:cNvPr>
                <p:cNvSpPr/>
                <p:nvPr/>
              </p:nvSpPr>
              <p:spPr>
                <a:xfrm>
                  <a:off x="499876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7" name="Ellipse 224">
                  <a:extLst>
                    <a:ext uri="{FF2B5EF4-FFF2-40B4-BE49-F238E27FC236}">
                      <a16:creationId xmlns:a16="http://schemas.microsoft.com/office/drawing/2014/main" id="{06DEF18C-2DF2-D354-200F-F950225F0E44}"/>
                    </a:ext>
                  </a:extLst>
                </p:cNvPr>
                <p:cNvSpPr/>
                <p:nvPr/>
              </p:nvSpPr>
              <p:spPr>
                <a:xfrm>
                  <a:off x="561580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8" name="Ellipse 225">
                  <a:extLst>
                    <a:ext uri="{FF2B5EF4-FFF2-40B4-BE49-F238E27FC236}">
                      <a16:creationId xmlns:a16="http://schemas.microsoft.com/office/drawing/2014/main" id="{8F7D8F46-4288-F806-0A91-09DDE109187B}"/>
                    </a:ext>
                  </a:extLst>
                </p:cNvPr>
                <p:cNvSpPr/>
                <p:nvPr/>
              </p:nvSpPr>
              <p:spPr>
                <a:xfrm>
                  <a:off x="598397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9" name="Ellipse 226">
                  <a:extLst>
                    <a:ext uri="{FF2B5EF4-FFF2-40B4-BE49-F238E27FC236}">
                      <a16:creationId xmlns:a16="http://schemas.microsoft.com/office/drawing/2014/main" id="{B3A7CFF4-EDB6-1E54-7181-0866FE2F0FE6}"/>
                    </a:ext>
                  </a:extLst>
                </p:cNvPr>
                <p:cNvSpPr/>
                <p:nvPr/>
              </p:nvSpPr>
              <p:spPr>
                <a:xfrm>
                  <a:off x="565557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Ellipse 227">
                  <a:extLst>
                    <a:ext uri="{FF2B5EF4-FFF2-40B4-BE49-F238E27FC236}">
                      <a16:creationId xmlns:a16="http://schemas.microsoft.com/office/drawing/2014/main" id="{69D7FEA3-F3DA-AEAD-826B-572CC7EC4937}"/>
                    </a:ext>
                  </a:extLst>
                </p:cNvPr>
                <p:cNvSpPr/>
                <p:nvPr/>
              </p:nvSpPr>
              <p:spPr>
                <a:xfrm>
                  <a:off x="627261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1" name="Ellipse 228">
                  <a:extLst>
                    <a:ext uri="{FF2B5EF4-FFF2-40B4-BE49-F238E27FC236}">
                      <a16:creationId xmlns:a16="http://schemas.microsoft.com/office/drawing/2014/main" id="{C276B144-F32E-7FA1-9BE6-1A7C15517835}"/>
                    </a:ext>
                  </a:extLst>
                </p:cNvPr>
                <p:cNvSpPr/>
                <p:nvPr/>
              </p:nvSpPr>
              <p:spPr>
                <a:xfrm>
                  <a:off x="664078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2" name="Ellipse 229">
                  <a:extLst>
                    <a:ext uri="{FF2B5EF4-FFF2-40B4-BE49-F238E27FC236}">
                      <a16:creationId xmlns:a16="http://schemas.microsoft.com/office/drawing/2014/main" id="{09C8FF00-C441-72D2-B247-B887F911BBC5}"/>
                    </a:ext>
                  </a:extLst>
                </p:cNvPr>
                <p:cNvSpPr/>
                <p:nvPr/>
              </p:nvSpPr>
              <p:spPr>
                <a:xfrm>
                  <a:off x="631237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3" name="Ellipse 230">
                  <a:extLst>
                    <a:ext uri="{FF2B5EF4-FFF2-40B4-BE49-F238E27FC236}">
                      <a16:creationId xmlns:a16="http://schemas.microsoft.com/office/drawing/2014/main" id="{12827740-C3A6-A944-FD98-231321433623}"/>
                    </a:ext>
                  </a:extLst>
                </p:cNvPr>
                <p:cNvSpPr/>
                <p:nvPr/>
              </p:nvSpPr>
              <p:spPr>
                <a:xfrm>
                  <a:off x="692941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4" name="Ellipse 231">
                  <a:extLst>
                    <a:ext uri="{FF2B5EF4-FFF2-40B4-BE49-F238E27FC236}">
                      <a16:creationId xmlns:a16="http://schemas.microsoft.com/office/drawing/2014/main" id="{A8E7685D-7A2C-71E1-3B9A-565DDCB2760E}"/>
                    </a:ext>
                  </a:extLst>
                </p:cNvPr>
                <p:cNvSpPr/>
                <p:nvPr/>
              </p:nvSpPr>
              <p:spPr>
                <a:xfrm>
                  <a:off x="729758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5" name="Ellipse 232">
                  <a:extLst>
                    <a:ext uri="{FF2B5EF4-FFF2-40B4-BE49-F238E27FC236}">
                      <a16:creationId xmlns:a16="http://schemas.microsoft.com/office/drawing/2014/main" id="{785F24DF-1CB7-C2CD-46EE-EDEF53AF6D97}"/>
                    </a:ext>
                  </a:extLst>
                </p:cNvPr>
                <p:cNvSpPr/>
                <p:nvPr/>
              </p:nvSpPr>
              <p:spPr>
                <a:xfrm>
                  <a:off x="696918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6" name="Ellipse 233">
                  <a:extLst>
                    <a:ext uri="{FF2B5EF4-FFF2-40B4-BE49-F238E27FC236}">
                      <a16:creationId xmlns:a16="http://schemas.microsoft.com/office/drawing/2014/main" id="{8DFB4D25-D2C9-EB7F-CE47-A8F7AA8FC76B}"/>
                    </a:ext>
                  </a:extLst>
                </p:cNvPr>
                <p:cNvSpPr/>
                <p:nvPr/>
              </p:nvSpPr>
              <p:spPr>
                <a:xfrm>
                  <a:off x="758622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7" name="Ellipse 234">
                  <a:extLst>
                    <a:ext uri="{FF2B5EF4-FFF2-40B4-BE49-F238E27FC236}">
                      <a16:creationId xmlns:a16="http://schemas.microsoft.com/office/drawing/2014/main" id="{C1E67A6C-7E22-D72A-3220-F53B3D5E22BC}"/>
                    </a:ext>
                  </a:extLst>
                </p:cNvPr>
                <p:cNvSpPr/>
                <p:nvPr/>
              </p:nvSpPr>
              <p:spPr>
                <a:xfrm>
                  <a:off x="795439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8" name="Ellipse 235">
                  <a:extLst>
                    <a:ext uri="{FF2B5EF4-FFF2-40B4-BE49-F238E27FC236}">
                      <a16:creationId xmlns:a16="http://schemas.microsoft.com/office/drawing/2014/main" id="{026AFC92-ADE3-0591-E659-FB8ED0658285}"/>
                    </a:ext>
                  </a:extLst>
                </p:cNvPr>
                <p:cNvSpPr/>
                <p:nvPr/>
              </p:nvSpPr>
              <p:spPr>
                <a:xfrm>
                  <a:off x="762598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9" name="Ellipse 236">
                  <a:extLst>
                    <a:ext uri="{FF2B5EF4-FFF2-40B4-BE49-F238E27FC236}">
                      <a16:creationId xmlns:a16="http://schemas.microsoft.com/office/drawing/2014/main" id="{435D6860-C267-52AD-72E4-5A27C0E1390F}"/>
                    </a:ext>
                  </a:extLst>
                </p:cNvPr>
                <p:cNvSpPr/>
                <p:nvPr/>
              </p:nvSpPr>
              <p:spPr>
                <a:xfrm>
                  <a:off x="824302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0" name="Ellipse 237">
                  <a:extLst>
                    <a:ext uri="{FF2B5EF4-FFF2-40B4-BE49-F238E27FC236}">
                      <a16:creationId xmlns:a16="http://schemas.microsoft.com/office/drawing/2014/main" id="{804F9A80-85DB-7EF9-F01C-5CFA71A8C55B}"/>
                    </a:ext>
                  </a:extLst>
                </p:cNvPr>
                <p:cNvSpPr/>
                <p:nvPr/>
              </p:nvSpPr>
              <p:spPr>
                <a:xfrm>
                  <a:off x="828279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1" name="Ellipse 238">
                  <a:extLst>
                    <a:ext uri="{FF2B5EF4-FFF2-40B4-BE49-F238E27FC236}">
                      <a16:creationId xmlns:a16="http://schemas.microsoft.com/office/drawing/2014/main" id="{87DDE2C2-1E2A-532C-A763-327274D84C0E}"/>
                    </a:ext>
                  </a:extLst>
                </p:cNvPr>
                <p:cNvSpPr/>
                <p:nvPr/>
              </p:nvSpPr>
              <p:spPr>
                <a:xfrm>
                  <a:off x="233162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2" name="Ellipse 239">
                  <a:extLst>
                    <a:ext uri="{FF2B5EF4-FFF2-40B4-BE49-F238E27FC236}">
                      <a16:creationId xmlns:a16="http://schemas.microsoft.com/office/drawing/2014/main" id="{87E24775-0B3D-936D-2519-FBC0E912DECC}"/>
                    </a:ext>
                  </a:extLst>
                </p:cNvPr>
                <p:cNvSpPr/>
                <p:nvPr/>
              </p:nvSpPr>
              <p:spPr>
                <a:xfrm>
                  <a:off x="269979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3" name="Ellipse 240">
                  <a:extLst>
                    <a:ext uri="{FF2B5EF4-FFF2-40B4-BE49-F238E27FC236}">
                      <a16:creationId xmlns:a16="http://schemas.microsoft.com/office/drawing/2014/main" id="{FD798D4A-217D-D0E6-39EE-7BC4BBC17DAE}"/>
                    </a:ext>
                  </a:extLst>
                </p:cNvPr>
                <p:cNvSpPr/>
                <p:nvPr/>
              </p:nvSpPr>
              <p:spPr>
                <a:xfrm>
                  <a:off x="298842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241">
                  <a:extLst>
                    <a:ext uri="{FF2B5EF4-FFF2-40B4-BE49-F238E27FC236}">
                      <a16:creationId xmlns:a16="http://schemas.microsoft.com/office/drawing/2014/main" id="{16A9E2C1-D319-1945-5684-F39A00144828}"/>
                    </a:ext>
                  </a:extLst>
                </p:cNvPr>
                <p:cNvSpPr/>
                <p:nvPr/>
              </p:nvSpPr>
              <p:spPr>
                <a:xfrm>
                  <a:off x="335659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5" name="Ellipse 242">
                  <a:extLst>
                    <a:ext uri="{FF2B5EF4-FFF2-40B4-BE49-F238E27FC236}">
                      <a16:creationId xmlns:a16="http://schemas.microsoft.com/office/drawing/2014/main" id="{31E0BB81-52ED-E649-3D51-4BD7F26C49AD}"/>
                    </a:ext>
                  </a:extLst>
                </p:cNvPr>
                <p:cNvSpPr/>
                <p:nvPr/>
              </p:nvSpPr>
              <p:spPr>
                <a:xfrm>
                  <a:off x="364523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6" name="Ellipse 243">
                  <a:extLst>
                    <a:ext uri="{FF2B5EF4-FFF2-40B4-BE49-F238E27FC236}">
                      <a16:creationId xmlns:a16="http://schemas.microsoft.com/office/drawing/2014/main" id="{EACD35A2-B8A2-CD35-31FC-2393FFD1D6E9}"/>
                    </a:ext>
                  </a:extLst>
                </p:cNvPr>
                <p:cNvSpPr/>
                <p:nvPr/>
              </p:nvSpPr>
              <p:spPr>
                <a:xfrm>
                  <a:off x="401340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7" name="Ellipse 244">
                  <a:extLst>
                    <a:ext uri="{FF2B5EF4-FFF2-40B4-BE49-F238E27FC236}">
                      <a16:creationId xmlns:a16="http://schemas.microsoft.com/office/drawing/2014/main" id="{CBDE0AB2-A6AB-8222-8E8B-D317D9CC3177}"/>
                    </a:ext>
                  </a:extLst>
                </p:cNvPr>
                <p:cNvSpPr/>
                <p:nvPr/>
              </p:nvSpPr>
              <p:spPr>
                <a:xfrm>
                  <a:off x="430203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8" name="Ellipse 245">
                  <a:extLst>
                    <a:ext uri="{FF2B5EF4-FFF2-40B4-BE49-F238E27FC236}">
                      <a16:creationId xmlns:a16="http://schemas.microsoft.com/office/drawing/2014/main" id="{296AD21E-84AE-D056-D4D4-D05071CA3079}"/>
                    </a:ext>
                  </a:extLst>
                </p:cNvPr>
                <p:cNvSpPr/>
                <p:nvPr/>
              </p:nvSpPr>
              <p:spPr>
                <a:xfrm>
                  <a:off x="467020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246">
                  <a:extLst>
                    <a:ext uri="{FF2B5EF4-FFF2-40B4-BE49-F238E27FC236}">
                      <a16:creationId xmlns:a16="http://schemas.microsoft.com/office/drawing/2014/main" id="{EEE910C5-6D88-96EA-4EF5-C5D364C92C61}"/>
                    </a:ext>
                  </a:extLst>
                </p:cNvPr>
                <p:cNvSpPr/>
                <p:nvPr/>
              </p:nvSpPr>
              <p:spPr>
                <a:xfrm>
                  <a:off x="495884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247">
                  <a:extLst>
                    <a:ext uri="{FF2B5EF4-FFF2-40B4-BE49-F238E27FC236}">
                      <a16:creationId xmlns:a16="http://schemas.microsoft.com/office/drawing/2014/main" id="{89D01DBA-D418-7D02-4D99-48CC1E9DAC67}"/>
                    </a:ext>
                  </a:extLst>
                </p:cNvPr>
                <p:cNvSpPr/>
                <p:nvPr/>
              </p:nvSpPr>
              <p:spPr>
                <a:xfrm>
                  <a:off x="532701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1" name="Ellipse 248">
                  <a:extLst>
                    <a:ext uri="{FF2B5EF4-FFF2-40B4-BE49-F238E27FC236}">
                      <a16:creationId xmlns:a16="http://schemas.microsoft.com/office/drawing/2014/main" id="{5A88023D-DF33-6081-F857-7073D8B87810}"/>
                    </a:ext>
                  </a:extLst>
                </p:cNvPr>
                <p:cNvSpPr/>
                <p:nvPr/>
              </p:nvSpPr>
              <p:spPr>
                <a:xfrm>
                  <a:off x="561564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2" name="Ellipse 249">
                  <a:extLst>
                    <a:ext uri="{FF2B5EF4-FFF2-40B4-BE49-F238E27FC236}">
                      <a16:creationId xmlns:a16="http://schemas.microsoft.com/office/drawing/2014/main" id="{B26F9BE5-2C64-6002-B751-F09548067F78}"/>
                    </a:ext>
                  </a:extLst>
                </p:cNvPr>
                <p:cNvSpPr/>
                <p:nvPr/>
              </p:nvSpPr>
              <p:spPr>
                <a:xfrm>
                  <a:off x="598381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3" name="Ellipse 250">
                  <a:extLst>
                    <a:ext uri="{FF2B5EF4-FFF2-40B4-BE49-F238E27FC236}">
                      <a16:creationId xmlns:a16="http://schemas.microsoft.com/office/drawing/2014/main" id="{DA349B50-794D-127D-56E6-1FA3FD2F269F}"/>
                    </a:ext>
                  </a:extLst>
                </p:cNvPr>
                <p:cNvSpPr/>
                <p:nvPr/>
              </p:nvSpPr>
              <p:spPr>
                <a:xfrm>
                  <a:off x="627245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4" name="Ellipse 251">
                  <a:extLst>
                    <a:ext uri="{FF2B5EF4-FFF2-40B4-BE49-F238E27FC236}">
                      <a16:creationId xmlns:a16="http://schemas.microsoft.com/office/drawing/2014/main" id="{6D9A5435-2B04-3758-3346-25D3946B5A85}"/>
                    </a:ext>
                  </a:extLst>
                </p:cNvPr>
                <p:cNvSpPr/>
                <p:nvPr/>
              </p:nvSpPr>
              <p:spPr>
                <a:xfrm>
                  <a:off x="664062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5" name="Ellipse 252">
                  <a:extLst>
                    <a:ext uri="{FF2B5EF4-FFF2-40B4-BE49-F238E27FC236}">
                      <a16:creationId xmlns:a16="http://schemas.microsoft.com/office/drawing/2014/main" id="{3DD750CF-BD9A-E17F-E98B-AD4E7001A470}"/>
                    </a:ext>
                  </a:extLst>
                </p:cNvPr>
                <p:cNvSpPr/>
                <p:nvPr/>
              </p:nvSpPr>
              <p:spPr>
                <a:xfrm>
                  <a:off x="692925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6" name="Ellipse 253">
                  <a:extLst>
                    <a:ext uri="{FF2B5EF4-FFF2-40B4-BE49-F238E27FC236}">
                      <a16:creationId xmlns:a16="http://schemas.microsoft.com/office/drawing/2014/main" id="{2A4683D9-20C4-4654-70F8-6A9A008D563F}"/>
                    </a:ext>
                  </a:extLst>
                </p:cNvPr>
                <p:cNvSpPr/>
                <p:nvPr/>
              </p:nvSpPr>
              <p:spPr>
                <a:xfrm>
                  <a:off x="729742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7" name="Ellipse 254">
                  <a:extLst>
                    <a:ext uri="{FF2B5EF4-FFF2-40B4-BE49-F238E27FC236}">
                      <a16:creationId xmlns:a16="http://schemas.microsoft.com/office/drawing/2014/main" id="{C7CBC324-2BBE-5E3C-C975-F49F20F0A7A7}"/>
                    </a:ext>
                  </a:extLst>
                </p:cNvPr>
                <p:cNvSpPr/>
                <p:nvPr/>
              </p:nvSpPr>
              <p:spPr>
                <a:xfrm>
                  <a:off x="758606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8" name="Ellipse 255">
                  <a:extLst>
                    <a:ext uri="{FF2B5EF4-FFF2-40B4-BE49-F238E27FC236}">
                      <a16:creationId xmlns:a16="http://schemas.microsoft.com/office/drawing/2014/main" id="{24F4C12D-1A0B-98DA-7562-483B9C11CB69}"/>
                    </a:ext>
                  </a:extLst>
                </p:cNvPr>
                <p:cNvSpPr/>
                <p:nvPr/>
              </p:nvSpPr>
              <p:spPr>
                <a:xfrm>
                  <a:off x="795423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9" name="Ellipse 256">
                  <a:extLst>
                    <a:ext uri="{FF2B5EF4-FFF2-40B4-BE49-F238E27FC236}">
                      <a16:creationId xmlns:a16="http://schemas.microsoft.com/office/drawing/2014/main" id="{7A9CFBF8-F1EE-ACED-A1C8-53DE5316B95F}"/>
                    </a:ext>
                  </a:extLst>
                </p:cNvPr>
                <p:cNvSpPr/>
                <p:nvPr/>
              </p:nvSpPr>
              <p:spPr>
                <a:xfrm>
                  <a:off x="824286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1" name="Groupe 38">
                <a:extLst>
                  <a:ext uri="{FF2B5EF4-FFF2-40B4-BE49-F238E27FC236}">
                    <a16:creationId xmlns:a16="http://schemas.microsoft.com/office/drawing/2014/main" id="{89561B72-A2ED-4A10-F445-35959A431E5F}"/>
                  </a:ext>
                </a:extLst>
              </p:cNvPr>
              <p:cNvGrpSpPr/>
              <p:nvPr/>
            </p:nvGrpSpPr>
            <p:grpSpPr>
              <a:xfrm>
                <a:off x="1691680" y="1503383"/>
                <a:ext cx="6091534" cy="1749464"/>
                <a:chOff x="2051720" y="1390359"/>
                <a:chExt cx="6091534" cy="1749464"/>
              </a:xfrm>
            </p:grpSpPr>
            <p:grpSp>
              <p:nvGrpSpPr>
                <p:cNvPr id="101" name="Groupe 48">
                  <a:extLst>
                    <a:ext uri="{FF2B5EF4-FFF2-40B4-BE49-F238E27FC236}">
                      <a16:creationId xmlns:a16="http://schemas.microsoft.com/office/drawing/2014/main" id="{971C202E-1DAF-1731-F9FD-DBE0EA260463}"/>
                    </a:ext>
                  </a:extLst>
                </p:cNvPr>
                <p:cNvGrpSpPr/>
                <p:nvPr/>
              </p:nvGrpSpPr>
              <p:grpSpPr>
                <a:xfrm>
                  <a:off x="2051720" y="2418108"/>
                  <a:ext cx="6091534" cy="721715"/>
                  <a:chOff x="2051720" y="2418108"/>
                  <a:chExt cx="6091534" cy="721715"/>
                </a:xfrm>
              </p:grpSpPr>
              <p:grpSp>
                <p:nvGrpSpPr>
                  <p:cNvPr id="152" name="Groupe 99">
                    <a:extLst>
                      <a:ext uri="{FF2B5EF4-FFF2-40B4-BE49-F238E27FC236}">
                        <a16:creationId xmlns:a16="http://schemas.microsoft.com/office/drawing/2014/main" id="{0C47A015-D0B0-F3CC-8A67-FAC69E16E6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80" name="Ellipse 127">
                      <a:extLst>
                        <a:ext uri="{FF2B5EF4-FFF2-40B4-BE49-F238E27FC236}">
                          <a16:creationId xmlns:a16="http://schemas.microsoft.com/office/drawing/2014/main" id="{CA017D57-EE8A-F3D0-6514-DFF21D3033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1" name="Ellipse 128">
                      <a:extLst>
                        <a:ext uri="{FF2B5EF4-FFF2-40B4-BE49-F238E27FC236}">
                          <a16:creationId xmlns:a16="http://schemas.microsoft.com/office/drawing/2014/main" id="{311AB069-EB21-7894-9D44-8A89C25AC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2" name="Ellipse 129">
                      <a:extLst>
                        <a:ext uri="{FF2B5EF4-FFF2-40B4-BE49-F238E27FC236}">
                          <a16:creationId xmlns:a16="http://schemas.microsoft.com/office/drawing/2014/main" id="{0EB45380-4C2B-D045-9A30-DB54036A7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3" name="Ellipse 130">
                      <a:extLst>
                        <a:ext uri="{FF2B5EF4-FFF2-40B4-BE49-F238E27FC236}">
                          <a16:creationId xmlns:a16="http://schemas.microsoft.com/office/drawing/2014/main" id="{19E496F2-07D4-EC32-C430-0F555A017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4" name="Ellipse 131">
                      <a:extLst>
                        <a:ext uri="{FF2B5EF4-FFF2-40B4-BE49-F238E27FC236}">
                          <a16:creationId xmlns:a16="http://schemas.microsoft.com/office/drawing/2014/main" id="{2FE8A613-C2A6-9239-C5D0-C347104E9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5" name="Ellipse 132">
                      <a:extLst>
                        <a:ext uri="{FF2B5EF4-FFF2-40B4-BE49-F238E27FC236}">
                          <a16:creationId xmlns:a16="http://schemas.microsoft.com/office/drawing/2014/main" id="{C6CF5AC0-4C3F-1802-9F54-59AB2A224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3" name="Groupe 100">
                    <a:extLst>
                      <a:ext uri="{FF2B5EF4-FFF2-40B4-BE49-F238E27FC236}">
                        <a16:creationId xmlns:a16="http://schemas.microsoft.com/office/drawing/2014/main" id="{2ADEE9D0-2E3B-D715-BCC2-294B2D06A767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74" name="Ellipse 121">
                      <a:extLst>
                        <a:ext uri="{FF2B5EF4-FFF2-40B4-BE49-F238E27FC236}">
                          <a16:creationId xmlns:a16="http://schemas.microsoft.com/office/drawing/2014/main" id="{3D899802-4418-4454-4444-925FA5831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5" name="Ellipse 122">
                      <a:extLst>
                        <a:ext uri="{FF2B5EF4-FFF2-40B4-BE49-F238E27FC236}">
                          <a16:creationId xmlns:a16="http://schemas.microsoft.com/office/drawing/2014/main" id="{D179166F-BED0-142A-60D6-54CB40669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6" name="Ellipse 123">
                      <a:extLst>
                        <a:ext uri="{FF2B5EF4-FFF2-40B4-BE49-F238E27FC236}">
                          <a16:creationId xmlns:a16="http://schemas.microsoft.com/office/drawing/2014/main" id="{594E9362-78D1-4BFF-BAF3-2EA8F93D6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7" name="Ellipse 124">
                      <a:extLst>
                        <a:ext uri="{FF2B5EF4-FFF2-40B4-BE49-F238E27FC236}">
                          <a16:creationId xmlns:a16="http://schemas.microsoft.com/office/drawing/2014/main" id="{E4362CBD-4327-BDDE-365B-399BBAEF2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8" name="Ellipse 125">
                      <a:extLst>
                        <a:ext uri="{FF2B5EF4-FFF2-40B4-BE49-F238E27FC236}">
                          <a16:creationId xmlns:a16="http://schemas.microsoft.com/office/drawing/2014/main" id="{33A7D861-5FC1-7CC9-BA92-6F525F5B9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9" name="Ellipse 126">
                      <a:extLst>
                        <a:ext uri="{FF2B5EF4-FFF2-40B4-BE49-F238E27FC236}">
                          <a16:creationId xmlns:a16="http://schemas.microsoft.com/office/drawing/2014/main" id="{2205F0EE-645C-4A99-6F89-D5B0D09F5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4" name="Groupe 101">
                    <a:extLst>
                      <a:ext uri="{FF2B5EF4-FFF2-40B4-BE49-F238E27FC236}">
                        <a16:creationId xmlns:a16="http://schemas.microsoft.com/office/drawing/2014/main" id="{698544A7-9B7F-F666-A4A2-AE555B19C6BC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68" name="Ellipse 115">
                      <a:extLst>
                        <a:ext uri="{FF2B5EF4-FFF2-40B4-BE49-F238E27FC236}">
                          <a16:creationId xmlns:a16="http://schemas.microsoft.com/office/drawing/2014/main" id="{E891A81D-6330-9BB7-E750-2606ACCA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9" name="Ellipse 116">
                      <a:extLst>
                        <a:ext uri="{FF2B5EF4-FFF2-40B4-BE49-F238E27FC236}">
                          <a16:creationId xmlns:a16="http://schemas.microsoft.com/office/drawing/2014/main" id="{4C4EDE21-FF18-9F0F-C465-934F16E0A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0" name="Ellipse 117">
                      <a:extLst>
                        <a:ext uri="{FF2B5EF4-FFF2-40B4-BE49-F238E27FC236}">
                          <a16:creationId xmlns:a16="http://schemas.microsoft.com/office/drawing/2014/main" id="{F266308E-7B29-75DA-48BA-B9E2B1CFF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1" name="Ellipse 118">
                      <a:extLst>
                        <a:ext uri="{FF2B5EF4-FFF2-40B4-BE49-F238E27FC236}">
                          <a16:creationId xmlns:a16="http://schemas.microsoft.com/office/drawing/2014/main" id="{DBB8080E-C50C-3264-C351-44F32E2A3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2" name="Ellipse 119">
                      <a:extLst>
                        <a:ext uri="{FF2B5EF4-FFF2-40B4-BE49-F238E27FC236}">
                          <a16:creationId xmlns:a16="http://schemas.microsoft.com/office/drawing/2014/main" id="{608BC9EA-0F4D-7A03-AE3C-FB78DE180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3" name="Ellipse 120">
                      <a:extLst>
                        <a:ext uri="{FF2B5EF4-FFF2-40B4-BE49-F238E27FC236}">
                          <a16:creationId xmlns:a16="http://schemas.microsoft.com/office/drawing/2014/main" id="{2736F8C9-EEA1-964D-1788-D00EC8C2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5" name="Groupe 102">
                    <a:extLst>
                      <a:ext uri="{FF2B5EF4-FFF2-40B4-BE49-F238E27FC236}">
                        <a16:creationId xmlns:a16="http://schemas.microsoft.com/office/drawing/2014/main" id="{4D04968D-EA7D-AF31-7C17-759B738C9AE8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62" name="Ellipse 109">
                      <a:extLst>
                        <a:ext uri="{FF2B5EF4-FFF2-40B4-BE49-F238E27FC236}">
                          <a16:creationId xmlns:a16="http://schemas.microsoft.com/office/drawing/2014/main" id="{03A5DB60-0C2B-326C-9E5A-FAEB251AF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3" name="Ellipse 110">
                      <a:extLst>
                        <a:ext uri="{FF2B5EF4-FFF2-40B4-BE49-F238E27FC236}">
                          <a16:creationId xmlns:a16="http://schemas.microsoft.com/office/drawing/2014/main" id="{63AA49B7-D5F0-DFAE-791E-898BCE19D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4" name="Ellipse 111">
                      <a:extLst>
                        <a:ext uri="{FF2B5EF4-FFF2-40B4-BE49-F238E27FC236}">
                          <a16:creationId xmlns:a16="http://schemas.microsoft.com/office/drawing/2014/main" id="{23DF8851-6C38-58B4-977B-375A86D75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5" name="Ellipse 112">
                      <a:extLst>
                        <a:ext uri="{FF2B5EF4-FFF2-40B4-BE49-F238E27FC236}">
                          <a16:creationId xmlns:a16="http://schemas.microsoft.com/office/drawing/2014/main" id="{8BE1BE60-4454-6E31-A74B-4FF3C56E7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6" name="Ellipse 113">
                      <a:extLst>
                        <a:ext uri="{FF2B5EF4-FFF2-40B4-BE49-F238E27FC236}">
                          <a16:creationId xmlns:a16="http://schemas.microsoft.com/office/drawing/2014/main" id="{3A5E412E-25B4-EF90-988E-92899F7E1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7" name="Ellipse 114">
                      <a:extLst>
                        <a:ext uri="{FF2B5EF4-FFF2-40B4-BE49-F238E27FC236}">
                          <a16:creationId xmlns:a16="http://schemas.microsoft.com/office/drawing/2014/main" id="{50CFE242-6D0F-E605-4D4D-34A7155CC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6" name="Groupe 103">
                    <a:extLst>
                      <a:ext uri="{FF2B5EF4-FFF2-40B4-BE49-F238E27FC236}">
                        <a16:creationId xmlns:a16="http://schemas.microsoft.com/office/drawing/2014/main" id="{E50CAD86-E6CB-07EF-2311-C1971539E6A1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42344" cy="714599"/>
                    <a:chOff x="2051720" y="2421593"/>
                    <a:chExt cx="842344" cy="714599"/>
                  </a:xfrm>
                </p:grpSpPr>
                <p:sp>
                  <p:nvSpPr>
                    <p:cNvPr id="157" name="Ellipse 104">
                      <a:extLst>
                        <a:ext uri="{FF2B5EF4-FFF2-40B4-BE49-F238E27FC236}">
                          <a16:creationId xmlns:a16="http://schemas.microsoft.com/office/drawing/2014/main" id="{E6134300-8E70-9CE7-53B3-5161BA4BD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8" name="Ellipse 105">
                      <a:extLst>
                        <a:ext uri="{FF2B5EF4-FFF2-40B4-BE49-F238E27FC236}">
                          <a16:creationId xmlns:a16="http://schemas.microsoft.com/office/drawing/2014/main" id="{EA82BA81-B65E-ED6F-4B48-7E88E35C2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9" name="Ellipse 106">
                      <a:extLst>
                        <a:ext uri="{FF2B5EF4-FFF2-40B4-BE49-F238E27FC236}">
                          <a16:creationId xmlns:a16="http://schemas.microsoft.com/office/drawing/2014/main" id="{1000567C-83E9-592D-BFC2-6E96EAEC64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0" name="Ellipse 107">
                      <a:extLst>
                        <a:ext uri="{FF2B5EF4-FFF2-40B4-BE49-F238E27FC236}">
                          <a16:creationId xmlns:a16="http://schemas.microsoft.com/office/drawing/2014/main" id="{5813C11F-0CA4-2A41-F880-ED82E139D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1" name="Ellipse 108">
                      <a:extLst>
                        <a:ext uri="{FF2B5EF4-FFF2-40B4-BE49-F238E27FC236}">
                          <a16:creationId xmlns:a16="http://schemas.microsoft.com/office/drawing/2014/main" id="{8D587D10-A1F0-6A1F-A329-D041B43EFF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02" name="Groupe 49">
                  <a:extLst>
                    <a:ext uri="{FF2B5EF4-FFF2-40B4-BE49-F238E27FC236}">
                      <a16:creationId xmlns:a16="http://schemas.microsoft.com/office/drawing/2014/main" id="{9CA7FB6C-54F5-B9D9-9420-0620A442CCDE}"/>
                    </a:ext>
                  </a:extLst>
                </p:cNvPr>
                <p:cNvGrpSpPr/>
                <p:nvPr/>
              </p:nvGrpSpPr>
              <p:grpSpPr>
                <a:xfrm>
                  <a:off x="2051720" y="1894116"/>
                  <a:ext cx="6083590" cy="471094"/>
                  <a:chOff x="2051720" y="2418108"/>
                  <a:chExt cx="6083590" cy="471094"/>
                </a:xfrm>
              </p:grpSpPr>
              <p:grpSp>
                <p:nvGrpSpPr>
                  <p:cNvPr id="128" name="Groupe 75">
                    <a:extLst>
                      <a:ext uri="{FF2B5EF4-FFF2-40B4-BE49-F238E27FC236}">
                        <a16:creationId xmlns:a16="http://schemas.microsoft.com/office/drawing/2014/main" id="{27F400BD-AB51-7B2C-4102-8B15980E2295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8" name="Ellipse 95">
                      <a:extLst>
                        <a:ext uri="{FF2B5EF4-FFF2-40B4-BE49-F238E27FC236}">
                          <a16:creationId xmlns:a16="http://schemas.microsoft.com/office/drawing/2014/main" id="{ABD405A4-D5F1-D534-C7CA-D522A176C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9" name="Ellipse 96">
                      <a:extLst>
                        <a:ext uri="{FF2B5EF4-FFF2-40B4-BE49-F238E27FC236}">
                          <a16:creationId xmlns:a16="http://schemas.microsoft.com/office/drawing/2014/main" id="{3518FA0C-3C80-CA5A-C32A-0D58B84ED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0" name="Ellipse 97">
                      <a:extLst>
                        <a:ext uri="{FF2B5EF4-FFF2-40B4-BE49-F238E27FC236}">
                          <a16:creationId xmlns:a16="http://schemas.microsoft.com/office/drawing/2014/main" id="{78B56E6C-E77C-6D7A-DBA2-57876B5EA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1" name="Ellipse 98">
                      <a:extLst>
                        <a:ext uri="{FF2B5EF4-FFF2-40B4-BE49-F238E27FC236}">
                          <a16:creationId xmlns:a16="http://schemas.microsoft.com/office/drawing/2014/main" id="{BBA7CDFB-84BF-EF27-0C6F-B32B30D3A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29" name="Groupe 76">
                    <a:extLst>
                      <a:ext uri="{FF2B5EF4-FFF2-40B4-BE49-F238E27FC236}">
                        <a16:creationId xmlns:a16="http://schemas.microsoft.com/office/drawing/2014/main" id="{62AAEB77-12B3-0AC5-C5E3-7B11FE3E05DE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4" name="Ellipse 91">
                      <a:extLst>
                        <a:ext uri="{FF2B5EF4-FFF2-40B4-BE49-F238E27FC236}">
                          <a16:creationId xmlns:a16="http://schemas.microsoft.com/office/drawing/2014/main" id="{757D1F5C-6472-4190-7CCC-3C43C2F69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5" name="Ellipse 92">
                      <a:extLst>
                        <a:ext uri="{FF2B5EF4-FFF2-40B4-BE49-F238E27FC236}">
                          <a16:creationId xmlns:a16="http://schemas.microsoft.com/office/drawing/2014/main" id="{EA75CFF9-2464-6663-5E98-8115FF7F2C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6" name="Ellipse 93">
                      <a:extLst>
                        <a:ext uri="{FF2B5EF4-FFF2-40B4-BE49-F238E27FC236}">
                          <a16:creationId xmlns:a16="http://schemas.microsoft.com/office/drawing/2014/main" id="{638A2CD5-8571-9B15-4CE3-DF3C1B6E1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7" name="Ellipse 94">
                      <a:extLst>
                        <a:ext uri="{FF2B5EF4-FFF2-40B4-BE49-F238E27FC236}">
                          <a16:creationId xmlns:a16="http://schemas.microsoft.com/office/drawing/2014/main" id="{D0D2AC55-2AC5-6BAF-D844-1465DD07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0" name="Groupe 77">
                    <a:extLst>
                      <a:ext uri="{FF2B5EF4-FFF2-40B4-BE49-F238E27FC236}">
                        <a16:creationId xmlns:a16="http://schemas.microsoft.com/office/drawing/2014/main" id="{6061EEF4-4E9E-0C29-5EB2-48458E899BF5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0" name="Ellipse 87">
                      <a:extLst>
                        <a:ext uri="{FF2B5EF4-FFF2-40B4-BE49-F238E27FC236}">
                          <a16:creationId xmlns:a16="http://schemas.microsoft.com/office/drawing/2014/main" id="{B44FEB5B-CC58-26F8-CBAD-E9522A373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1" name="Ellipse 88">
                      <a:extLst>
                        <a:ext uri="{FF2B5EF4-FFF2-40B4-BE49-F238E27FC236}">
                          <a16:creationId xmlns:a16="http://schemas.microsoft.com/office/drawing/2014/main" id="{845F64CF-0BB4-2D48-D00D-51CA0237E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2" name="Ellipse 89">
                      <a:extLst>
                        <a:ext uri="{FF2B5EF4-FFF2-40B4-BE49-F238E27FC236}">
                          <a16:creationId xmlns:a16="http://schemas.microsoft.com/office/drawing/2014/main" id="{638B7F16-4F54-B3D7-1B9A-75BAB8BA4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3" name="Ellipse 90">
                      <a:extLst>
                        <a:ext uri="{FF2B5EF4-FFF2-40B4-BE49-F238E27FC236}">
                          <a16:creationId xmlns:a16="http://schemas.microsoft.com/office/drawing/2014/main" id="{FCDB9C47-DB5D-41D6-2555-3BB180A0E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1" name="Groupe 78">
                    <a:extLst>
                      <a:ext uri="{FF2B5EF4-FFF2-40B4-BE49-F238E27FC236}">
                        <a16:creationId xmlns:a16="http://schemas.microsoft.com/office/drawing/2014/main" id="{BC2C61D1-F62C-6A76-F824-061570F64137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36" name="Ellipse 83">
                      <a:extLst>
                        <a:ext uri="{FF2B5EF4-FFF2-40B4-BE49-F238E27FC236}">
                          <a16:creationId xmlns:a16="http://schemas.microsoft.com/office/drawing/2014/main" id="{AD464D7E-2D9D-383E-4DF3-FD51C9BDC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7" name="Ellipse 84">
                      <a:extLst>
                        <a:ext uri="{FF2B5EF4-FFF2-40B4-BE49-F238E27FC236}">
                          <a16:creationId xmlns:a16="http://schemas.microsoft.com/office/drawing/2014/main" id="{5CF6C8FC-C3A3-965E-2D85-13A44B3FC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8" name="Ellipse 85">
                      <a:extLst>
                        <a:ext uri="{FF2B5EF4-FFF2-40B4-BE49-F238E27FC236}">
                          <a16:creationId xmlns:a16="http://schemas.microsoft.com/office/drawing/2014/main" id="{4109DB0C-7589-12C6-BE96-1AD3FA6A5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9" name="Ellipse 86">
                      <a:extLst>
                        <a:ext uri="{FF2B5EF4-FFF2-40B4-BE49-F238E27FC236}">
                          <a16:creationId xmlns:a16="http://schemas.microsoft.com/office/drawing/2014/main" id="{ED3A9028-5947-9B0A-53EC-0DF9CF9E1F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2" name="Groupe 79">
                    <a:extLst>
                      <a:ext uri="{FF2B5EF4-FFF2-40B4-BE49-F238E27FC236}">
                        <a16:creationId xmlns:a16="http://schemas.microsoft.com/office/drawing/2014/main" id="{D50700B9-BE6F-CA40-92C9-786898B49668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34400" cy="463978"/>
                    <a:chOff x="2051720" y="2421593"/>
                    <a:chExt cx="834400" cy="463978"/>
                  </a:xfrm>
                </p:grpSpPr>
                <p:sp>
                  <p:nvSpPr>
                    <p:cNvPr id="133" name="Ellipse 80">
                      <a:extLst>
                        <a:ext uri="{FF2B5EF4-FFF2-40B4-BE49-F238E27FC236}">
                          <a16:creationId xmlns:a16="http://schemas.microsoft.com/office/drawing/2014/main" id="{1516C704-B3FB-A130-72D9-8CEA41AA2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4" name="Ellipse 81">
                      <a:extLst>
                        <a:ext uri="{FF2B5EF4-FFF2-40B4-BE49-F238E27FC236}">
                          <a16:creationId xmlns:a16="http://schemas.microsoft.com/office/drawing/2014/main" id="{EEB83820-2B05-681E-F2A4-A24A4908B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5" name="Ellipse 82">
                      <a:extLst>
                        <a:ext uri="{FF2B5EF4-FFF2-40B4-BE49-F238E27FC236}">
                          <a16:creationId xmlns:a16="http://schemas.microsoft.com/office/drawing/2014/main" id="{68FB15C1-D600-BD63-0EE5-884D3FD59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03" name="Groupe 50">
                  <a:extLst>
                    <a:ext uri="{FF2B5EF4-FFF2-40B4-BE49-F238E27FC236}">
                      <a16:creationId xmlns:a16="http://schemas.microsoft.com/office/drawing/2014/main" id="{72A301C6-F97E-5834-0B2A-D2156FD2C9C4}"/>
                    </a:ext>
                  </a:extLst>
                </p:cNvPr>
                <p:cNvGrpSpPr/>
                <p:nvPr/>
              </p:nvGrpSpPr>
              <p:grpSpPr>
                <a:xfrm>
                  <a:off x="2059664" y="1390359"/>
                  <a:ext cx="6083590" cy="471094"/>
                  <a:chOff x="2051720" y="2418108"/>
                  <a:chExt cx="6083590" cy="471094"/>
                </a:xfrm>
              </p:grpSpPr>
              <p:grpSp>
                <p:nvGrpSpPr>
                  <p:cNvPr id="104" name="Groupe 51">
                    <a:extLst>
                      <a:ext uri="{FF2B5EF4-FFF2-40B4-BE49-F238E27FC236}">
                        <a16:creationId xmlns:a16="http://schemas.microsoft.com/office/drawing/2014/main" id="{BF492239-EEC5-77B3-0F20-019D6A23DDD4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24" name="Ellipse 71">
                      <a:extLst>
                        <a:ext uri="{FF2B5EF4-FFF2-40B4-BE49-F238E27FC236}">
                          <a16:creationId xmlns:a16="http://schemas.microsoft.com/office/drawing/2014/main" id="{928DAF9D-B058-5165-C198-35D7E6C79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5" name="Ellipse 72">
                      <a:extLst>
                        <a:ext uri="{FF2B5EF4-FFF2-40B4-BE49-F238E27FC236}">
                          <a16:creationId xmlns:a16="http://schemas.microsoft.com/office/drawing/2014/main" id="{305908CB-3A67-5AB0-DD18-B8CD88B43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6" name="Ellipse 73">
                      <a:extLst>
                        <a:ext uri="{FF2B5EF4-FFF2-40B4-BE49-F238E27FC236}">
                          <a16:creationId xmlns:a16="http://schemas.microsoft.com/office/drawing/2014/main" id="{F3CD0C69-9A01-D9FC-AADC-5B60508A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7" name="Ellipse 74">
                      <a:extLst>
                        <a:ext uri="{FF2B5EF4-FFF2-40B4-BE49-F238E27FC236}">
                          <a16:creationId xmlns:a16="http://schemas.microsoft.com/office/drawing/2014/main" id="{286F0F7B-7569-8A42-7CC3-74C7E94F7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5" name="Groupe 52">
                    <a:extLst>
                      <a:ext uri="{FF2B5EF4-FFF2-40B4-BE49-F238E27FC236}">
                        <a16:creationId xmlns:a16="http://schemas.microsoft.com/office/drawing/2014/main" id="{D2CD6AB5-8746-DEC4-38C1-A04CDFF6B74E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20" name="Ellipse 67">
                      <a:extLst>
                        <a:ext uri="{FF2B5EF4-FFF2-40B4-BE49-F238E27FC236}">
                          <a16:creationId xmlns:a16="http://schemas.microsoft.com/office/drawing/2014/main" id="{63D7FB42-A9CA-D9C8-1EE6-239D07CEE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1" name="Ellipse 68">
                      <a:extLst>
                        <a:ext uri="{FF2B5EF4-FFF2-40B4-BE49-F238E27FC236}">
                          <a16:creationId xmlns:a16="http://schemas.microsoft.com/office/drawing/2014/main" id="{1D41BD8C-10A2-0ED1-0443-C3AA8E3C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2" name="Ellipse 69">
                      <a:extLst>
                        <a:ext uri="{FF2B5EF4-FFF2-40B4-BE49-F238E27FC236}">
                          <a16:creationId xmlns:a16="http://schemas.microsoft.com/office/drawing/2014/main" id="{8E1DBF43-C73C-1D1D-84E3-5D7020039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3" name="Ellipse 70">
                      <a:extLst>
                        <a:ext uri="{FF2B5EF4-FFF2-40B4-BE49-F238E27FC236}">
                          <a16:creationId xmlns:a16="http://schemas.microsoft.com/office/drawing/2014/main" id="{6E63AC77-05DA-437A-C7F6-A1E808A92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6" name="Groupe 53">
                    <a:extLst>
                      <a:ext uri="{FF2B5EF4-FFF2-40B4-BE49-F238E27FC236}">
                        <a16:creationId xmlns:a16="http://schemas.microsoft.com/office/drawing/2014/main" id="{9F5F19C0-CE68-818A-77A3-9AF4A59C710A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16" name="Ellipse 63">
                      <a:extLst>
                        <a:ext uri="{FF2B5EF4-FFF2-40B4-BE49-F238E27FC236}">
                          <a16:creationId xmlns:a16="http://schemas.microsoft.com/office/drawing/2014/main" id="{DDC737BF-A9BE-9A74-5DD7-D75332751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7" name="Ellipse 64">
                      <a:extLst>
                        <a:ext uri="{FF2B5EF4-FFF2-40B4-BE49-F238E27FC236}">
                          <a16:creationId xmlns:a16="http://schemas.microsoft.com/office/drawing/2014/main" id="{28171611-E81F-7CFA-A702-36EB2DB52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8" name="Ellipse 65">
                      <a:extLst>
                        <a:ext uri="{FF2B5EF4-FFF2-40B4-BE49-F238E27FC236}">
                          <a16:creationId xmlns:a16="http://schemas.microsoft.com/office/drawing/2014/main" id="{ECDBC5B7-4ABE-2876-6290-D57333BD2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9" name="Ellipse 66">
                      <a:extLst>
                        <a:ext uri="{FF2B5EF4-FFF2-40B4-BE49-F238E27FC236}">
                          <a16:creationId xmlns:a16="http://schemas.microsoft.com/office/drawing/2014/main" id="{0E79B769-9440-3983-92BB-63A04D8EF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7" name="Groupe 54">
                    <a:extLst>
                      <a:ext uri="{FF2B5EF4-FFF2-40B4-BE49-F238E27FC236}">
                        <a16:creationId xmlns:a16="http://schemas.microsoft.com/office/drawing/2014/main" id="{A62F3677-9993-990A-CD1D-1F3B0DC8379E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12" name="Ellipse 59">
                      <a:extLst>
                        <a:ext uri="{FF2B5EF4-FFF2-40B4-BE49-F238E27FC236}">
                          <a16:creationId xmlns:a16="http://schemas.microsoft.com/office/drawing/2014/main" id="{5DF829D4-00FD-F2CE-44FB-C0446BCD5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3" name="Ellipse 60">
                      <a:extLst>
                        <a:ext uri="{FF2B5EF4-FFF2-40B4-BE49-F238E27FC236}">
                          <a16:creationId xmlns:a16="http://schemas.microsoft.com/office/drawing/2014/main" id="{A672AE8F-58AC-8148-3684-44EA6BAB3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4" name="Ellipse 61">
                      <a:extLst>
                        <a:ext uri="{FF2B5EF4-FFF2-40B4-BE49-F238E27FC236}">
                          <a16:creationId xmlns:a16="http://schemas.microsoft.com/office/drawing/2014/main" id="{97DFD498-D3A2-8720-7EF8-F995D9C05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5" name="Ellipse 62">
                      <a:extLst>
                        <a:ext uri="{FF2B5EF4-FFF2-40B4-BE49-F238E27FC236}">
                          <a16:creationId xmlns:a16="http://schemas.microsoft.com/office/drawing/2014/main" id="{ED0F1AA4-EEF5-DD92-1B5F-7F6497C4C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8" name="Groupe 55">
                    <a:extLst>
                      <a:ext uri="{FF2B5EF4-FFF2-40B4-BE49-F238E27FC236}">
                        <a16:creationId xmlns:a16="http://schemas.microsoft.com/office/drawing/2014/main" id="{3F13F20B-8815-6163-2A9C-80EB23F616A2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34400" cy="463978"/>
                    <a:chOff x="2051720" y="2421593"/>
                    <a:chExt cx="834400" cy="463978"/>
                  </a:xfrm>
                </p:grpSpPr>
                <p:sp>
                  <p:nvSpPr>
                    <p:cNvPr id="109" name="Ellipse 56">
                      <a:extLst>
                        <a:ext uri="{FF2B5EF4-FFF2-40B4-BE49-F238E27FC236}">
                          <a16:creationId xmlns:a16="http://schemas.microsoft.com/office/drawing/2014/main" id="{3EFE391F-779D-C438-1523-589EDC41C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0" name="Ellipse 57">
                      <a:extLst>
                        <a:ext uri="{FF2B5EF4-FFF2-40B4-BE49-F238E27FC236}">
                          <a16:creationId xmlns:a16="http://schemas.microsoft.com/office/drawing/2014/main" id="{E9370ACB-E88C-C9C1-F2FB-E730B66BC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1" name="Ellipse 58">
                      <a:extLst>
                        <a:ext uri="{FF2B5EF4-FFF2-40B4-BE49-F238E27FC236}">
                          <a16:creationId xmlns:a16="http://schemas.microsoft.com/office/drawing/2014/main" id="{7F08933A-1CF6-E948-4E90-F937199A3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</p:grpSp>
          <p:sp>
            <p:nvSpPr>
              <p:cNvPr id="92" name="Ellipse 39">
                <a:extLst>
                  <a:ext uri="{FF2B5EF4-FFF2-40B4-BE49-F238E27FC236}">
                    <a16:creationId xmlns:a16="http://schemas.microsoft.com/office/drawing/2014/main" id="{538E7709-1D9E-BEFE-89E0-2299897337CB}"/>
                  </a:ext>
                </a:extLst>
              </p:cNvPr>
              <p:cNvSpPr/>
              <p:nvPr/>
            </p:nvSpPr>
            <p:spPr>
              <a:xfrm>
                <a:off x="172719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40">
                <a:extLst>
                  <a:ext uri="{FF2B5EF4-FFF2-40B4-BE49-F238E27FC236}">
                    <a16:creationId xmlns:a16="http://schemas.microsoft.com/office/drawing/2014/main" id="{CC4D3EE8-B077-F388-E838-CCC5D1F0AEEB}"/>
                  </a:ext>
                </a:extLst>
              </p:cNvPr>
              <p:cNvSpPr/>
              <p:nvPr/>
            </p:nvSpPr>
            <p:spPr>
              <a:xfrm>
                <a:off x="238399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41">
                <a:extLst>
                  <a:ext uri="{FF2B5EF4-FFF2-40B4-BE49-F238E27FC236}">
                    <a16:creationId xmlns:a16="http://schemas.microsoft.com/office/drawing/2014/main" id="{7322648F-4C10-B889-06F1-4CB2C326765E}"/>
                  </a:ext>
                </a:extLst>
              </p:cNvPr>
              <p:cNvSpPr/>
              <p:nvPr/>
            </p:nvSpPr>
            <p:spPr>
              <a:xfrm>
                <a:off x="304080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42">
                <a:extLst>
                  <a:ext uri="{FF2B5EF4-FFF2-40B4-BE49-F238E27FC236}">
                    <a16:creationId xmlns:a16="http://schemas.microsoft.com/office/drawing/2014/main" id="{57C20182-88E5-39E9-7601-93AD284D5BF6}"/>
                  </a:ext>
                </a:extLst>
              </p:cNvPr>
              <p:cNvSpPr/>
              <p:nvPr/>
            </p:nvSpPr>
            <p:spPr>
              <a:xfrm>
                <a:off x="369760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43">
                <a:extLst>
                  <a:ext uri="{FF2B5EF4-FFF2-40B4-BE49-F238E27FC236}">
                    <a16:creationId xmlns:a16="http://schemas.microsoft.com/office/drawing/2014/main" id="{688B2B39-4E1D-5361-F79B-55182CE8814A}"/>
                  </a:ext>
                </a:extLst>
              </p:cNvPr>
              <p:cNvSpPr/>
              <p:nvPr/>
            </p:nvSpPr>
            <p:spPr>
              <a:xfrm>
                <a:off x="435441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44">
                <a:extLst>
                  <a:ext uri="{FF2B5EF4-FFF2-40B4-BE49-F238E27FC236}">
                    <a16:creationId xmlns:a16="http://schemas.microsoft.com/office/drawing/2014/main" id="{5144F841-73BC-8C11-FB86-4C7DE7150283}"/>
                  </a:ext>
                </a:extLst>
              </p:cNvPr>
              <p:cNvSpPr/>
              <p:nvPr/>
            </p:nvSpPr>
            <p:spPr>
              <a:xfrm>
                <a:off x="501121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45">
                <a:extLst>
                  <a:ext uri="{FF2B5EF4-FFF2-40B4-BE49-F238E27FC236}">
                    <a16:creationId xmlns:a16="http://schemas.microsoft.com/office/drawing/2014/main" id="{377B7C8A-517F-CE8D-A28D-0CA40ABDB30F}"/>
                  </a:ext>
                </a:extLst>
              </p:cNvPr>
              <p:cNvSpPr/>
              <p:nvPr/>
            </p:nvSpPr>
            <p:spPr>
              <a:xfrm>
                <a:off x="566802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46">
                <a:extLst>
                  <a:ext uri="{FF2B5EF4-FFF2-40B4-BE49-F238E27FC236}">
                    <a16:creationId xmlns:a16="http://schemas.microsoft.com/office/drawing/2014/main" id="{647A6408-4A07-3848-DE94-C721910B084D}"/>
                  </a:ext>
                </a:extLst>
              </p:cNvPr>
              <p:cNvSpPr/>
              <p:nvPr/>
            </p:nvSpPr>
            <p:spPr>
              <a:xfrm>
                <a:off x="632482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47">
                <a:extLst>
                  <a:ext uri="{FF2B5EF4-FFF2-40B4-BE49-F238E27FC236}">
                    <a16:creationId xmlns:a16="http://schemas.microsoft.com/office/drawing/2014/main" id="{294E1032-D009-3A2F-65DE-0F82687F2099}"/>
                  </a:ext>
                </a:extLst>
              </p:cNvPr>
              <p:cNvSpPr/>
              <p:nvPr/>
            </p:nvSpPr>
            <p:spPr>
              <a:xfrm>
                <a:off x="763843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6" name="ZoneTexte 257">
              <a:extLst>
                <a:ext uri="{FF2B5EF4-FFF2-40B4-BE49-F238E27FC236}">
                  <a16:creationId xmlns:a16="http://schemas.microsoft.com/office/drawing/2014/main" id="{4001835E-C9DC-5B75-9B7E-AD9E0FA01CBD}"/>
                </a:ext>
              </a:extLst>
            </p:cNvPr>
            <p:cNvSpPr txBox="1"/>
            <p:nvPr/>
          </p:nvSpPr>
          <p:spPr>
            <a:xfrm>
              <a:off x="2085678" y="6228392"/>
              <a:ext cx="465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Fe</a:t>
              </a:r>
            </a:p>
          </p:txBody>
        </p:sp>
        <p:sp>
          <p:nvSpPr>
            <p:cNvPr id="67" name="Accolade ouvrante 258">
              <a:extLst>
                <a:ext uri="{FF2B5EF4-FFF2-40B4-BE49-F238E27FC236}">
                  <a16:creationId xmlns:a16="http://schemas.microsoft.com/office/drawing/2014/main" id="{79E25858-8320-405C-A5FD-7B0663F7D69A}"/>
                </a:ext>
              </a:extLst>
            </p:cNvPr>
            <p:cNvSpPr/>
            <p:nvPr/>
          </p:nvSpPr>
          <p:spPr>
            <a:xfrm>
              <a:off x="2514520" y="6110226"/>
              <a:ext cx="138983" cy="690143"/>
            </a:xfrm>
            <a:prstGeom prst="leftBrace">
              <a:avLst>
                <a:gd name="adj1" fmla="val 29188"/>
                <a:gd name="adj2" fmla="val 50000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Accolade ouvrante 259">
              <a:extLst>
                <a:ext uri="{FF2B5EF4-FFF2-40B4-BE49-F238E27FC236}">
                  <a16:creationId xmlns:a16="http://schemas.microsoft.com/office/drawing/2014/main" id="{2E73E31A-FEA0-B11A-1F72-51DE51BC23A7}"/>
                </a:ext>
              </a:extLst>
            </p:cNvPr>
            <p:cNvSpPr/>
            <p:nvPr/>
          </p:nvSpPr>
          <p:spPr>
            <a:xfrm>
              <a:off x="2514520" y="6977673"/>
              <a:ext cx="138983" cy="1414183"/>
            </a:xfrm>
            <a:prstGeom prst="leftBrace">
              <a:avLst>
                <a:gd name="adj1" fmla="val 29188"/>
                <a:gd name="adj2" fmla="val 50000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ZoneTexte 260">
              <a:extLst>
                <a:ext uri="{FF2B5EF4-FFF2-40B4-BE49-F238E27FC236}">
                  <a16:creationId xmlns:a16="http://schemas.microsoft.com/office/drawing/2014/main" id="{E9EE6493-8953-86E5-3DEB-752E0E7E2C8B}"/>
                </a:ext>
              </a:extLst>
            </p:cNvPr>
            <p:cNvSpPr txBox="1"/>
            <p:nvPr/>
          </p:nvSpPr>
          <p:spPr>
            <a:xfrm>
              <a:off x="1161491" y="6579226"/>
              <a:ext cx="1597055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FeO</a:t>
              </a:r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+ Fe</a:t>
              </a:r>
            </a:p>
          </p:txBody>
        </p:sp>
        <p:sp>
          <p:nvSpPr>
            <p:cNvPr id="70" name="Ellipse 261">
              <a:extLst>
                <a:ext uri="{FF2B5EF4-FFF2-40B4-BE49-F238E27FC236}">
                  <a16:creationId xmlns:a16="http://schemas.microsoft.com/office/drawing/2014/main" id="{C3BB62FC-3076-4D31-4853-D52FFB165F79}"/>
                </a:ext>
              </a:extLst>
            </p:cNvPr>
            <p:cNvSpPr/>
            <p:nvPr/>
          </p:nvSpPr>
          <p:spPr>
            <a:xfrm>
              <a:off x="2844659" y="6835742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262">
              <a:extLst>
                <a:ext uri="{FF2B5EF4-FFF2-40B4-BE49-F238E27FC236}">
                  <a16:creationId xmlns:a16="http://schemas.microsoft.com/office/drawing/2014/main" id="{9E1F677E-744E-D1EB-45B8-CAD406A9BAFE}"/>
                </a:ext>
              </a:extLst>
            </p:cNvPr>
            <p:cNvSpPr/>
            <p:nvPr/>
          </p:nvSpPr>
          <p:spPr>
            <a:xfrm>
              <a:off x="3132390" y="684013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263">
              <a:extLst>
                <a:ext uri="{FF2B5EF4-FFF2-40B4-BE49-F238E27FC236}">
                  <a16:creationId xmlns:a16="http://schemas.microsoft.com/office/drawing/2014/main" id="{86D7A504-7CFD-14F8-CDB0-BD7C67D52620}"/>
                </a:ext>
              </a:extLst>
            </p:cNvPr>
            <p:cNvSpPr/>
            <p:nvPr/>
          </p:nvSpPr>
          <p:spPr>
            <a:xfrm>
              <a:off x="3739709" y="683636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264">
              <a:extLst>
                <a:ext uri="{FF2B5EF4-FFF2-40B4-BE49-F238E27FC236}">
                  <a16:creationId xmlns:a16="http://schemas.microsoft.com/office/drawing/2014/main" id="{D004E6DA-DFF9-0E89-4CBF-9EBD45C22B92}"/>
                </a:ext>
              </a:extLst>
            </p:cNvPr>
            <p:cNvSpPr/>
            <p:nvPr/>
          </p:nvSpPr>
          <p:spPr>
            <a:xfrm>
              <a:off x="4063511" y="684013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265">
              <a:extLst>
                <a:ext uri="{FF2B5EF4-FFF2-40B4-BE49-F238E27FC236}">
                  <a16:creationId xmlns:a16="http://schemas.microsoft.com/office/drawing/2014/main" id="{42FA84B3-FC11-6FA1-A16D-53B8E2088C52}"/>
                </a:ext>
              </a:extLst>
            </p:cNvPr>
            <p:cNvSpPr/>
            <p:nvPr/>
          </p:nvSpPr>
          <p:spPr>
            <a:xfrm>
              <a:off x="4352458" y="6835742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266">
              <a:extLst>
                <a:ext uri="{FF2B5EF4-FFF2-40B4-BE49-F238E27FC236}">
                  <a16:creationId xmlns:a16="http://schemas.microsoft.com/office/drawing/2014/main" id="{D5F2B066-202F-9DBD-3CCB-6C4551750E2D}"/>
                </a:ext>
              </a:extLst>
            </p:cNvPr>
            <p:cNvSpPr/>
            <p:nvPr/>
          </p:nvSpPr>
          <p:spPr>
            <a:xfrm>
              <a:off x="5270292" y="6840289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6" name="Connecteur en arc 267">
              <a:extLst>
                <a:ext uri="{FF2B5EF4-FFF2-40B4-BE49-F238E27FC236}">
                  <a16:creationId xmlns:a16="http://schemas.microsoft.com/office/drawing/2014/main" id="{EC910299-6DC9-02D3-ADC7-3B280A5555BA}"/>
                </a:ext>
              </a:extLst>
            </p:cNvPr>
            <p:cNvCxnSpPr>
              <a:stCxn id="77" idx="2"/>
              <a:endCxn id="53" idx="4"/>
            </p:cNvCxnSpPr>
            <p:nvPr/>
          </p:nvCxnSpPr>
          <p:spPr>
            <a:xfrm rot="16200000" flipH="1">
              <a:off x="2493569" y="7147298"/>
              <a:ext cx="144945" cy="621277"/>
            </a:xfrm>
            <a:prstGeom prst="curvedConnector3">
              <a:avLst>
                <a:gd name="adj1" fmla="val 1394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ZoneTexte 268">
              <a:extLst>
                <a:ext uri="{FF2B5EF4-FFF2-40B4-BE49-F238E27FC236}">
                  <a16:creationId xmlns:a16="http://schemas.microsoft.com/office/drawing/2014/main" id="{DF77A6A6-7582-33A7-3890-D09956C7BB03}"/>
                </a:ext>
              </a:extLst>
            </p:cNvPr>
            <p:cNvSpPr txBox="1"/>
            <p:nvPr/>
          </p:nvSpPr>
          <p:spPr>
            <a:xfrm>
              <a:off x="1987019" y="7016133"/>
              <a:ext cx="536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V</a:t>
              </a:r>
              <a:r>
                <a:rPr lang="fr-FR" b="1" baseline="-250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</a:t>
              </a:r>
            </a:p>
          </p:txBody>
        </p:sp>
        <p:sp>
          <p:nvSpPr>
            <p:cNvPr id="78" name="ZoneTexte 271">
              <a:extLst>
                <a:ext uri="{FF2B5EF4-FFF2-40B4-BE49-F238E27FC236}">
                  <a16:creationId xmlns:a16="http://schemas.microsoft.com/office/drawing/2014/main" id="{AB00A56A-0C3F-9782-E0AC-5A365E250ABB}"/>
                </a:ext>
              </a:extLst>
            </p:cNvPr>
            <p:cNvSpPr txBox="1"/>
            <p:nvPr/>
          </p:nvSpPr>
          <p:spPr>
            <a:xfrm>
              <a:off x="1518411" y="7622104"/>
              <a:ext cx="105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SrTiO</a:t>
              </a:r>
              <a:r>
                <a:rPr lang="fr-FR" b="1" baseline="-250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3-x</a:t>
              </a:r>
            </a:p>
          </p:txBody>
        </p:sp>
        <p:grpSp>
          <p:nvGrpSpPr>
            <p:cNvPr id="79" name="Groupe 272">
              <a:extLst>
                <a:ext uri="{FF2B5EF4-FFF2-40B4-BE49-F238E27FC236}">
                  <a16:creationId xmlns:a16="http://schemas.microsoft.com/office/drawing/2014/main" id="{339BB4C6-43B5-133C-A460-27225820187A}"/>
                </a:ext>
              </a:extLst>
            </p:cNvPr>
            <p:cNvGrpSpPr/>
            <p:nvPr/>
          </p:nvGrpSpPr>
          <p:grpSpPr>
            <a:xfrm>
              <a:off x="5619413" y="7596188"/>
              <a:ext cx="979009" cy="719207"/>
              <a:chOff x="7740352" y="5295250"/>
              <a:chExt cx="1185329" cy="878275"/>
            </a:xfrm>
          </p:grpSpPr>
          <p:grpSp>
            <p:nvGrpSpPr>
              <p:cNvPr id="80" name="Groupe 273">
                <a:extLst>
                  <a:ext uri="{FF2B5EF4-FFF2-40B4-BE49-F238E27FC236}">
                    <a16:creationId xmlns:a16="http://schemas.microsoft.com/office/drawing/2014/main" id="{D6FFF39B-B7BD-0109-7BBC-DA095A6E9480}"/>
                  </a:ext>
                </a:extLst>
              </p:cNvPr>
              <p:cNvGrpSpPr/>
              <p:nvPr/>
            </p:nvGrpSpPr>
            <p:grpSpPr>
              <a:xfrm>
                <a:off x="7740352" y="5295250"/>
                <a:ext cx="1185329" cy="878275"/>
                <a:chOff x="4459976" y="5224071"/>
                <a:chExt cx="1185329" cy="878275"/>
              </a:xfrm>
            </p:grpSpPr>
            <p:cxnSp>
              <p:nvCxnSpPr>
                <p:cNvPr id="85" name="Connecteur droit avec flèche 278">
                  <a:extLst>
                    <a:ext uri="{FF2B5EF4-FFF2-40B4-BE49-F238E27FC236}">
                      <a16:creationId xmlns:a16="http://schemas.microsoft.com/office/drawing/2014/main" id="{172BE268-01C1-2FE5-BD39-D5940BA580BA}"/>
                    </a:ext>
                  </a:extLst>
                </p:cNvPr>
                <p:cNvCxnSpPr/>
                <p:nvPr/>
              </p:nvCxnSpPr>
              <p:spPr>
                <a:xfrm flipV="1">
                  <a:off x="4683864" y="5452839"/>
                  <a:ext cx="0" cy="568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279">
                  <a:extLst>
                    <a:ext uri="{FF2B5EF4-FFF2-40B4-BE49-F238E27FC236}">
                      <a16:creationId xmlns:a16="http://schemas.microsoft.com/office/drawing/2014/main" id="{18B7E7E7-1FD3-BD00-061C-FE5588DF3C7D}"/>
                    </a:ext>
                  </a:extLst>
                </p:cNvPr>
                <p:cNvCxnSpPr/>
                <p:nvPr/>
              </p:nvCxnSpPr>
              <p:spPr>
                <a:xfrm>
                  <a:off x="4704111" y="6002240"/>
                  <a:ext cx="542247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ZoneTexte 280">
                  <a:extLst>
                    <a:ext uri="{FF2B5EF4-FFF2-40B4-BE49-F238E27FC236}">
                      <a16:creationId xmlns:a16="http://schemas.microsoft.com/office/drawing/2014/main" id="{71664AC9-87B8-97BA-A091-EE785DD75011}"/>
                    </a:ext>
                  </a:extLst>
                </p:cNvPr>
                <p:cNvSpPr txBox="1"/>
                <p:nvPr/>
              </p:nvSpPr>
              <p:spPr>
                <a:xfrm>
                  <a:off x="5179118" y="5858045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[100]</a:t>
                  </a:r>
                </a:p>
              </p:txBody>
            </p:sp>
            <p:sp>
              <p:nvSpPr>
                <p:cNvPr id="88" name="ZoneTexte 281">
                  <a:extLst>
                    <a:ext uri="{FF2B5EF4-FFF2-40B4-BE49-F238E27FC236}">
                      <a16:creationId xmlns:a16="http://schemas.microsoft.com/office/drawing/2014/main" id="{A97B9D00-C210-C060-8D1E-0251760C0C6B}"/>
                    </a:ext>
                  </a:extLst>
                </p:cNvPr>
                <p:cNvSpPr txBox="1"/>
                <p:nvPr/>
              </p:nvSpPr>
              <p:spPr>
                <a:xfrm>
                  <a:off x="4946024" y="5534844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[010]</a:t>
                  </a:r>
                </a:p>
              </p:txBody>
            </p:sp>
            <p:sp>
              <p:nvSpPr>
                <p:cNvPr id="89" name="ZoneTexte 282">
                  <a:extLst>
                    <a:ext uri="{FF2B5EF4-FFF2-40B4-BE49-F238E27FC236}">
                      <a16:creationId xmlns:a16="http://schemas.microsoft.com/office/drawing/2014/main" id="{065DAF08-977A-9410-FB5A-F64B3D432755}"/>
                    </a:ext>
                  </a:extLst>
                </p:cNvPr>
                <p:cNvSpPr txBox="1"/>
                <p:nvPr/>
              </p:nvSpPr>
              <p:spPr>
                <a:xfrm>
                  <a:off x="4459976" y="5224071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[001]</a:t>
                  </a:r>
                </a:p>
              </p:txBody>
            </p:sp>
          </p:grpSp>
          <p:grpSp>
            <p:nvGrpSpPr>
              <p:cNvPr id="81" name="Groupe 274">
                <a:extLst>
                  <a:ext uri="{FF2B5EF4-FFF2-40B4-BE49-F238E27FC236}">
                    <a16:creationId xmlns:a16="http://schemas.microsoft.com/office/drawing/2014/main" id="{DF6DAF18-6241-A17A-5F9A-8D1F1775A639}"/>
                  </a:ext>
                </a:extLst>
              </p:cNvPr>
              <p:cNvGrpSpPr/>
              <p:nvPr/>
            </p:nvGrpSpPr>
            <p:grpSpPr>
              <a:xfrm>
                <a:off x="8357389" y="5445224"/>
                <a:ext cx="188236" cy="188236"/>
                <a:chOff x="8439595" y="5217397"/>
                <a:chExt cx="188236" cy="188236"/>
              </a:xfrm>
            </p:grpSpPr>
            <p:cxnSp>
              <p:nvCxnSpPr>
                <p:cNvPr id="82" name="Connecteur droit 275">
                  <a:extLst>
                    <a:ext uri="{FF2B5EF4-FFF2-40B4-BE49-F238E27FC236}">
                      <a16:creationId xmlns:a16="http://schemas.microsoft.com/office/drawing/2014/main" id="{E96D9EAF-FD4E-C2FF-2431-E929D3B2D95C}"/>
                    </a:ext>
                  </a:extLst>
                </p:cNvPr>
                <p:cNvCxnSpPr/>
                <p:nvPr/>
              </p:nvCxnSpPr>
              <p:spPr>
                <a:xfrm>
                  <a:off x="8463761" y="5241464"/>
                  <a:ext cx="140687" cy="14068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necteur droit 276">
                  <a:extLst>
                    <a:ext uri="{FF2B5EF4-FFF2-40B4-BE49-F238E27FC236}">
                      <a16:creationId xmlns:a16="http://schemas.microsoft.com/office/drawing/2014/main" id="{FF8E09D6-810A-4C74-7054-3BC45E2A7306}"/>
                    </a:ext>
                  </a:extLst>
                </p:cNvPr>
                <p:cNvCxnSpPr/>
                <p:nvPr/>
              </p:nvCxnSpPr>
              <p:spPr>
                <a:xfrm flipV="1">
                  <a:off x="8463761" y="5238767"/>
                  <a:ext cx="138015" cy="1394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Ellipse 277">
                  <a:extLst>
                    <a:ext uri="{FF2B5EF4-FFF2-40B4-BE49-F238E27FC236}">
                      <a16:creationId xmlns:a16="http://schemas.microsoft.com/office/drawing/2014/main" id="{410B99BE-9B14-86C5-261B-C7D2025607E3}"/>
                    </a:ext>
                  </a:extLst>
                </p:cNvPr>
                <p:cNvSpPr/>
                <p:nvPr/>
              </p:nvSpPr>
              <p:spPr>
                <a:xfrm>
                  <a:off x="8439595" y="5217397"/>
                  <a:ext cx="188236" cy="1882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312" name="ZoneTexte 304">
            <a:extLst>
              <a:ext uri="{FF2B5EF4-FFF2-40B4-BE49-F238E27FC236}">
                <a16:creationId xmlns:a16="http://schemas.microsoft.com/office/drawing/2014/main" id="{26FA0A36-E90E-6ED7-3B47-25C7EC6D0730}"/>
              </a:ext>
            </a:extLst>
          </p:cNvPr>
          <p:cNvSpPr txBox="1"/>
          <p:nvPr/>
        </p:nvSpPr>
        <p:spPr>
          <a:xfrm>
            <a:off x="4628442" y="3029840"/>
            <a:ext cx="65770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E.g.: 2 dimensional electron gas formation </a:t>
            </a:r>
          </a:p>
        </p:txBody>
      </p:sp>
      <p:sp>
        <p:nvSpPr>
          <p:cNvPr id="310" name="テキスト ボックス 309">
            <a:extLst>
              <a:ext uri="{FF2B5EF4-FFF2-40B4-BE49-F238E27FC236}">
                <a16:creationId xmlns:a16="http://schemas.microsoft.com/office/drawing/2014/main" id="{CE3C1234-2961-83DC-9E64-06337CE84217}"/>
              </a:ext>
            </a:extLst>
          </p:cNvPr>
          <p:cNvSpPr txBox="1"/>
          <p:nvPr/>
        </p:nvSpPr>
        <p:spPr>
          <a:xfrm>
            <a:off x="3364768" y="418256"/>
            <a:ext cx="951877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Application importance: SrTiO3</a:t>
            </a:r>
          </a:p>
        </p:txBody>
      </p:sp>
    </p:spTree>
    <p:extLst>
      <p:ext uri="{BB962C8B-B14F-4D97-AF65-F5344CB8AC3E}">
        <p14:creationId xmlns:p14="http://schemas.microsoft.com/office/powerpoint/2010/main" val="30114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Approximation for ω</a:t>
                </a:r>
              </a:p>
              <a:p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∗1+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−110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0F5FFA5-962F-2010-CC7F-7D77A56DC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94" t="-26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CC18E2-3603-5BB1-48B2-A41E5873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E6AB5D-037D-780D-8CB1-A4680EFF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3BB7D6-3AE9-B133-CB52-99CAF03E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888BDC-D31C-6C7F-4483-945490E7AA7F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6E7D013-4129-849E-48AA-D79AE904BFDB}"/>
              </a:ext>
            </a:extLst>
          </p:cNvPr>
          <p:cNvCxnSpPr>
            <a:cxnSpLocks/>
          </p:cNvCxnSpPr>
          <p:nvPr/>
        </p:nvCxnSpPr>
        <p:spPr>
          <a:xfrm flipV="1">
            <a:off x="2525486" y="3265714"/>
            <a:ext cx="943428" cy="3309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4B7198-90D1-FD9D-EBB5-0399BCFD218B}"/>
              </a:ext>
            </a:extLst>
          </p:cNvPr>
          <p:cNvSpPr txBox="1"/>
          <p:nvPr/>
        </p:nvSpPr>
        <p:spPr>
          <a:xfrm>
            <a:off x="1451428" y="6939292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[-100] and [010]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50AF658-980C-D74D-5D63-5515C7CD8F93}"/>
              </a:ext>
            </a:extLst>
          </p:cNvPr>
          <p:cNvCxnSpPr>
            <a:cxnSpLocks/>
          </p:cNvCxnSpPr>
          <p:nvPr/>
        </p:nvCxnSpPr>
        <p:spPr>
          <a:xfrm flipH="1" flipV="1">
            <a:off x="5341257" y="3265714"/>
            <a:ext cx="136434" cy="367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8446D-4D42-C9ED-8287-B190D7017B06}"/>
              </a:ext>
            </a:extLst>
          </p:cNvPr>
          <p:cNvSpPr txBox="1"/>
          <p:nvPr/>
        </p:nvSpPr>
        <p:spPr>
          <a:xfrm>
            <a:off x="4428307" y="7069609"/>
            <a:ext cx="250661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Only [001]</a:t>
            </a:r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4672B13-5C2A-235B-0C94-4899DDDB77BE}"/>
              </a:ext>
            </a:extLst>
          </p:cNvPr>
          <p:cNvCxnSpPr>
            <a:cxnSpLocks/>
          </p:cNvCxnSpPr>
          <p:nvPr/>
        </p:nvCxnSpPr>
        <p:spPr>
          <a:xfrm flipH="1" flipV="1">
            <a:off x="6940004" y="3275206"/>
            <a:ext cx="752567" cy="3564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7C2E9-6A04-14DF-0074-72FD544CC778}"/>
              </a:ext>
            </a:extLst>
          </p:cNvPr>
          <p:cNvSpPr txBox="1"/>
          <p:nvPr/>
        </p:nvSpPr>
        <p:spPr>
          <a:xfrm>
            <a:off x="6743336" y="6965675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[-110]  and [110]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A7D53D7-2A10-1272-8E18-0E213A600809}"/>
              </a:ext>
            </a:extLst>
          </p:cNvPr>
          <p:cNvCxnSpPr>
            <a:cxnSpLocks/>
          </p:cNvCxnSpPr>
          <p:nvPr/>
        </p:nvCxnSpPr>
        <p:spPr>
          <a:xfrm flipH="1" flipV="1">
            <a:off x="4846320" y="3831771"/>
            <a:ext cx="4937760" cy="1755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92EB9A-56F0-09FB-7417-E52DDDD37A70}"/>
              </a:ext>
            </a:extLst>
          </p:cNvPr>
          <p:cNvSpPr txBox="1"/>
          <p:nvPr/>
        </p:nvSpPr>
        <p:spPr>
          <a:xfrm>
            <a:off x="9506857" y="5727763"/>
            <a:ext cx="276352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Total number of </a:t>
            </a:r>
            <a:r>
              <a:rPr kumimoji="1" lang="en-US" altLang="ja-JP" dirty="0" err="1"/>
              <a:t>ωs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8B3E35-D497-2961-580A-E253C4387712}"/>
              </a:ext>
            </a:extLst>
          </p:cNvPr>
          <p:cNvSpPr txBox="1"/>
          <p:nvPr/>
        </p:nvSpPr>
        <p:spPr>
          <a:xfrm>
            <a:off x="7982857" y="3088697"/>
            <a:ext cx="4122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…Averaged ω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15459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FC738F0-3602-0756-F22F-9E040045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41C1ED6-3A7E-9D27-CCB3-02201EC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7AD0DC-9C37-48CD-04CA-94622AF5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C8E2A34-9619-389B-6CBB-D16DDF8E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7311C30-72F7-C382-B4A8-5E6F61DAA68C}"/>
                  </a:ext>
                </a:extLst>
              </p:cNvPr>
              <p:cNvSpPr txBox="1"/>
              <p:nvPr/>
            </p:nvSpPr>
            <p:spPr>
              <a:xfrm>
                <a:off x="3608419" y="7532576"/>
                <a:ext cx="7971972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Black: every peaks are not clear. The intensity much reduces along theta because it is more influenced by the size effect. </a:t>
                </a:r>
              </a:p>
              <a:p>
                <a:r>
                  <a:rPr kumimoji="1" lang="en-US" altLang="ja-JP" dirty="0"/>
                  <a:t>Green: Cross section at φ=0°</a:t>
                </a:r>
                <a:r>
                  <a:rPr kumimoji="1" lang="en-US" altLang="ja-JP" dirty="0">
                    <a:solidFill>
                      <a:srgbClr val="00B050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Red: Cross section at φ=0°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7311C30-72F7-C382-B4A8-5E6F61DAA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419" y="7532576"/>
                <a:ext cx="7971972" cy="1475532"/>
              </a:xfrm>
              <a:prstGeom prst="rect">
                <a:avLst/>
              </a:prstGeom>
              <a:blipFill>
                <a:blip r:embed="rId2"/>
                <a:stretch>
                  <a:fillRect l="-1070" t="-2893" b="-78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85CAFE-26DE-8E15-437E-8DD90118C098}"/>
              </a:ext>
            </a:extLst>
          </p:cNvPr>
          <p:cNvSpPr txBox="1"/>
          <p:nvPr/>
        </p:nvSpPr>
        <p:spPr>
          <a:xfrm>
            <a:off x="11704320" y="2467346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5 * 5 mm</a:t>
            </a:r>
            <a:endParaRPr kumimoji="1" lang="ja-JP" altLang="en-US" dirty="0"/>
          </a:p>
        </p:txBody>
      </p:sp>
      <p:pic>
        <p:nvPicPr>
          <p:cNvPr id="6" name="図 5" descr="グラフ, 折れ線グラフ">
            <a:extLst>
              <a:ext uri="{FF2B5EF4-FFF2-40B4-BE49-F238E27FC236}">
                <a16:creationId xmlns:a16="http://schemas.microsoft.com/office/drawing/2014/main" id="{40BD0B9D-7203-3187-3B85-E5886087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18" y="1984735"/>
            <a:ext cx="9259102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49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棚に並んで立っている人&#10;&#10;中程度の精度で">
            <a:extLst>
              <a:ext uri="{FF2B5EF4-FFF2-40B4-BE49-F238E27FC236}">
                <a16:creationId xmlns:a16="http://schemas.microsoft.com/office/drawing/2014/main" id="{A83BA7B5-B049-7C33-BBA0-32BCBE270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53" y="1396927"/>
            <a:ext cx="3982719" cy="5275245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8326D10-7D6C-76D3-AD82-077EC240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C5DD3F-54C2-DFFB-8C58-B5B11454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96C565-0D68-8832-81F1-0A71606C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pic>
        <p:nvPicPr>
          <p:cNvPr id="9" name="図 8" descr="人, 屋内, 立つ, 男 が含まれている画像">
            <a:extLst>
              <a:ext uri="{FF2B5EF4-FFF2-40B4-BE49-F238E27FC236}">
                <a16:creationId xmlns:a16="http://schemas.microsoft.com/office/drawing/2014/main" id="{A1175031-5253-27C1-150B-012FC498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" y="1228089"/>
            <a:ext cx="5631543" cy="4223657"/>
          </a:xfrm>
          <a:prstGeom prst="rect">
            <a:avLst/>
          </a:prstGeom>
        </p:spPr>
      </p:pic>
      <p:pic>
        <p:nvPicPr>
          <p:cNvPr id="11" name="図 10" descr="人, 立つ, 男, 民衆 が含まれている画像">
            <a:extLst>
              <a:ext uri="{FF2B5EF4-FFF2-40B4-BE49-F238E27FC236}">
                <a16:creationId xmlns:a16="http://schemas.microsoft.com/office/drawing/2014/main" id="{7336DF29-0D29-0B65-39F1-9203E5FC4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41" y="5543269"/>
            <a:ext cx="4664916" cy="349868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0BC64C-1B65-D947-DF7F-F4F594BCF17B}"/>
              </a:ext>
            </a:extLst>
          </p:cNvPr>
          <p:cNvSpPr txBox="1"/>
          <p:nvPr/>
        </p:nvSpPr>
        <p:spPr>
          <a:xfrm>
            <a:off x="6321874" y="7184145"/>
            <a:ext cx="8753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500" b="1" dirty="0">
                <a:solidFill>
                  <a:srgbClr val="FF0000"/>
                </a:solidFill>
              </a:rPr>
              <a:t>Thank</a:t>
            </a:r>
            <a:r>
              <a:rPr kumimoji="1" lang="en-US" altLang="ja-JP" sz="3500" b="1" dirty="0"/>
              <a:t>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you very much for all </a:t>
            </a:r>
          </a:p>
          <a:p>
            <a:r>
              <a:rPr kumimoji="1" lang="en-US" altLang="ja-JP" sz="4500" b="1" dirty="0">
                <a:solidFill>
                  <a:srgbClr val="FF0000"/>
                </a:solidFill>
              </a:rPr>
              <a:t>and thank you for listening.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4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89BE1CD-7C30-4C5A-17AF-9B6A9BE0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4000" dirty="0"/>
              <a:t>We would like to retrieve…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75A9F4-B4EA-340E-DD4A-BDD97BB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DF0FCB4-2B52-2F2C-7DBB-0E215CF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99BA992-7EAF-184D-97D0-09A19538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pic>
        <p:nvPicPr>
          <p:cNvPr id="10" name="図 9" descr="グラフ, 折れ線グラフ">
            <a:extLst>
              <a:ext uri="{FF2B5EF4-FFF2-40B4-BE49-F238E27FC236}">
                <a16:creationId xmlns:a16="http://schemas.microsoft.com/office/drawing/2014/main" id="{DFF45231-8162-4825-3C36-01BD2283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2139102"/>
            <a:ext cx="13680576" cy="63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46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58398FCB-7308-1A02-C06E-62BC7F6DB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840" y="1689872"/>
                <a:ext cx="12618720" cy="6381962"/>
              </a:xfrm>
            </p:spPr>
            <p:txBody>
              <a:bodyPr/>
              <a:lstStyle/>
              <a:p>
                <a:r>
                  <a:rPr lang="en-US" altLang="ja-JP" sz="3000" dirty="0"/>
                  <a:t>SE</a:t>
                </a:r>
              </a:p>
              <a:p>
                <a:pPr marL="0" indent="0">
                  <a:buNone/>
                </a:pPr>
                <a:r>
                  <a:rPr lang="en-US" altLang="ja-JP" sz="3500" b="1" dirty="0"/>
                  <a:t>   </a:t>
                </a:r>
                <a14:m>
                  <m:oMath xmlns:m="http://schemas.openxmlformats.org/officeDocument/2006/math"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ja-JP" sz="3500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ja-JP" sz="3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ja-JP" sz="3500" dirty="0"/>
                  <a:t> </a:t>
                </a:r>
                <a:r>
                  <a:rPr lang="en-US" altLang="ja-JP" sz="3500" dirty="0">
                    <a:solidFill>
                      <a:srgbClr val="FF0000"/>
                    </a:solidFill>
                  </a:rPr>
                  <a:t>diverges</a:t>
                </a:r>
              </a:p>
              <a:p>
                <a:r>
                  <a:rPr lang="en-US" altLang="ja-JP" sz="3000" dirty="0"/>
                  <a:t>Idea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Mix 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altLang="ja-JP" sz="3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ja-JP" sz="3000" dirty="0"/>
                  <a:t> with parameter ω: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3500" b="1" i="1" smtClean="0"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ja-JP" altLang="en-US" sz="3500" b="1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3500" b="1" i="0" smtClean="0"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ja-JP" sz="3500" dirty="0"/>
              </a:p>
              <a:p>
                <a:pPr marL="0" indent="0">
                  <a:buNone/>
                </a:pPr>
                <a:endParaRPr lang="en-US" altLang="ja-JP" sz="3500" dirty="0"/>
              </a:p>
              <a:p>
                <a:pPr lvl="1"/>
                <a:r>
                  <a:rPr lang="en-US" altLang="ja-JP" sz="2413" dirty="0"/>
                  <a:t>We hope for some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2800" b="1" i="1" smtClean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US" altLang="ja-JP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13" dirty="0"/>
                  <a:t>parameter</a:t>
                </a:r>
              </a:p>
              <a:p>
                <a:pPr lvl="1"/>
                <a:endParaRPr lang="en-US" altLang="ja-JP" sz="2413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500" b="1" i="1" smtClean="0"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ja-JP" altLang="en-US" sz="3500" b="1" i="1"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altLang="ja-JP" sz="3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altLang="ja-JP" sz="3500" b="1" dirty="0"/>
              </a:p>
              <a:p>
                <a:pPr marL="0" indent="0">
                  <a:buNone/>
                </a:pPr>
                <a:endParaRPr lang="en-US" altLang="ja-JP" sz="3500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58398FCB-7308-1A02-C06E-62BC7F6DB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840" y="1689872"/>
                <a:ext cx="12618720" cy="6381962"/>
              </a:xfrm>
              <a:blipFill>
                <a:blip r:embed="rId2"/>
                <a:stretch>
                  <a:fillRect l="-966"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0178FEB-0225-1B8F-C031-C7717501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3FE49A-F08E-4FCC-C527-715E108A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D968EB-EF37-77DE-B1DD-4E144867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BA2C5F5-48B0-A60E-96FF-A33449CB7FE3}"/>
                  </a:ext>
                </a:extLst>
              </p:cNvPr>
              <p:cNvSpPr txBox="1"/>
              <p:nvPr/>
            </p:nvSpPr>
            <p:spPr>
              <a:xfrm>
                <a:off x="3407410" y="209844"/>
                <a:ext cx="8296910" cy="844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099">
                  <a:spcBef>
                    <a:spcPts val="100"/>
                  </a:spcBef>
                </a:pPr>
                <a:r>
                  <a:rPr lang="en-US" altLang="ja-JP" sz="5000" b="1" baseline="23391" dirty="0">
                    <a:latin typeface="Arial" panose="020B0604020202020204" pitchFamily="34" charset="0"/>
                    <a:cs typeface="Arial" panose="020B0604020202020204" pitchFamily="34" charset="0"/>
                  </a:rPr>
                  <a:t>Renormalization: origin of </a:t>
                </a:r>
                <a14:m>
                  <m:oMath xmlns:m="http://schemas.openxmlformats.org/officeDocument/2006/math">
                    <m:r>
                      <a:rPr lang="ja-JP" altLang="en-US" sz="5000" b="1" i="1" baseline="2339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𝝎</m:t>
                    </m:r>
                  </m:oMath>
                </a14:m>
                <a:endParaRPr lang="en-US" altLang="ja-JP" sz="4000" b="1" baseline="2339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BA2C5F5-48B0-A60E-96FF-A33449CB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10" y="209844"/>
                <a:ext cx="8296910" cy="844077"/>
              </a:xfrm>
              <a:prstGeom prst="rect">
                <a:avLst/>
              </a:prstGeom>
              <a:blipFill>
                <a:blip r:embed="rId3"/>
                <a:stretch>
                  <a:fillRect l="-1543" t="-3597" b="-14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6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8234D0B-6172-7975-CB98-C43115D1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953" y="1440874"/>
            <a:ext cx="11830050" cy="5695160"/>
          </a:xfrm>
        </p:spPr>
        <p:txBody>
          <a:bodyPr anchor="t">
            <a:normAutofit/>
          </a:bodyPr>
          <a:lstStyle/>
          <a:p>
            <a:r>
              <a:rPr lang="en-US" altLang="ja-JP" sz="3000" dirty="0"/>
              <a:t>New properties of materials: related to the perfect control of their crystallographic properties</a:t>
            </a:r>
          </a:p>
          <a:p>
            <a:r>
              <a:rPr lang="en-GB" altLang="ja-JP" sz="3000" dirty="0"/>
              <a:t>Accurate crystallographic information, Chemical resolution, Surface sensitivity…</a:t>
            </a:r>
            <a:r>
              <a:rPr lang="en-US" altLang="ja-JP" sz="3000" dirty="0"/>
              <a:t> </a:t>
            </a:r>
          </a:p>
          <a:p>
            <a:r>
              <a:rPr lang="en-US" altLang="ja-JP" sz="3000" dirty="0"/>
              <a:t>Differential cross section: Angular distribution  of a detected electron at device</a:t>
            </a:r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394D5B-0D6A-813C-DD37-394C6FED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B2C9E1-7285-F6D9-0F4A-65E21EA0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  <p:pic>
        <p:nvPicPr>
          <p:cNvPr id="11" name="コンテンツ プレースホルダー 3" descr="ダイアグラム">
            <a:extLst>
              <a:ext uri="{FF2B5EF4-FFF2-40B4-BE49-F238E27FC236}">
                <a16:creationId xmlns:a16="http://schemas.microsoft.com/office/drawing/2014/main" id="{D3437032-2195-8998-F79F-B5DE36E6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69" y="4262934"/>
            <a:ext cx="4909091" cy="386460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0CACA6-102E-143E-837F-A85CB1E9F333}"/>
              </a:ext>
            </a:extLst>
          </p:cNvPr>
          <p:cNvSpPr txBox="1"/>
          <p:nvPr/>
        </p:nvSpPr>
        <p:spPr>
          <a:xfrm>
            <a:off x="2461758" y="8319899"/>
            <a:ext cx="62890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Fig.2: PED experimental setup, cited</a:t>
            </a:r>
            <a:r>
              <a:rPr kumimoji="1" lang="ja-JP" altLang="en-US" sz="2500" dirty="0"/>
              <a:t> </a:t>
            </a:r>
            <a:r>
              <a:rPr kumimoji="1" lang="en-US" altLang="ja-JP" sz="2500" dirty="0"/>
              <a:t>from</a:t>
            </a:r>
            <a:r>
              <a:rPr kumimoji="1" lang="ja-JP" altLang="en-US" sz="2500" dirty="0"/>
              <a:t> </a:t>
            </a:r>
            <a:r>
              <a:rPr kumimoji="1" lang="en-US" altLang="ja-JP" sz="2500" dirty="0"/>
              <a:t>[1].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DBD8C2-C7E4-817B-EB78-06D1B46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8BAFE5-27FE-80D0-E24F-0658ACCF0E7B}"/>
              </a:ext>
            </a:extLst>
          </p:cNvPr>
          <p:cNvSpPr txBox="1"/>
          <p:nvPr/>
        </p:nvSpPr>
        <p:spPr>
          <a:xfrm>
            <a:off x="4265955" y="345488"/>
            <a:ext cx="467485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State of the art and PED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70F048E-557B-4E5C-37B9-00A8E1AA5AEE}"/>
              </a:ext>
            </a:extLst>
          </p:cNvPr>
          <p:cNvSpPr txBox="1"/>
          <p:nvPr/>
        </p:nvSpPr>
        <p:spPr>
          <a:xfrm>
            <a:off x="9124776" y="8558426"/>
            <a:ext cx="6643311" cy="3847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[1]   Website of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https://msspec.cnrs.fr/index.html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sz="1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0715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 descr="光 が含まれている画像">
            <a:extLst>
              <a:ext uri="{FF2B5EF4-FFF2-40B4-BE49-F238E27FC236}">
                <a16:creationId xmlns:a16="http://schemas.microsoft.com/office/drawing/2014/main" id="{4FC96D61-E261-3794-9A24-B3715355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36" y="1270877"/>
            <a:ext cx="11609613" cy="6772275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E4F4E51-8D9E-DC6E-0B1C-24B77C28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25BE21-E59A-DECD-8FC4-54EF955E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6E02365-7073-9ECE-23C6-6C86B5FE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00167B-ACBD-C74F-5BE9-34868DCF9840}"/>
              </a:ext>
            </a:extLst>
          </p:cNvPr>
          <p:cNvSpPr txBox="1"/>
          <p:nvPr/>
        </p:nvSpPr>
        <p:spPr>
          <a:xfrm>
            <a:off x="4265955" y="345488"/>
            <a:ext cx="467485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State of the art and PED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3F0097-4696-AE6F-0E3D-7E170AEDC105}"/>
                  </a:ext>
                </a:extLst>
              </p:cNvPr>
              <p:cNvSpPr txBox="1"/>
              <p:nvPr/>
            </p:nvSpPr>
            <p:spPr>
              <a:xfrm>
                <a:off x="5371736" y="8246772"/>
                <a:ext cx="4412344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Image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Didier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billeau</m:t>
                    </m:r>
                  </m:oMath>
                </a14:m>
                <a:r>
                  <a:rPr kumimoji="1" lang="en-US" altLang="ja-JP" dirty="0"/>
                  <a:t> 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3F0097-4696-AE6F-0E3D-7E170AED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6" y="8246772"/>
                <a:ext cx="4412344" cy="438133"/>
              </a:xfrm>
              <a:prstGeom prst="rect">
                <a:avLst/>
              </a:prstGeom>
              <a:blipFill>
                <a:blip r:embed="rId3"/>
                <a:stretch>
                  <a:fillRect l="-1796" t="-9722" b="-2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94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40F9E4-9211-0E6E-EBAE-316DF81E28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6208" y="755043"/>
            <a:ext cx="12618720" cy="1944159"/>
          </a:xfrm>
        </p:spPr>
        <p:txBody>
          <a:bodyPr>
            <a:normAutofit/>
          </a:bodyPr>
          <a:lstStyle/>
          <a:p>
            <a:r>
              <a:rPr kumimoji="1" lang="en-US" altLang="ja-JP" sz="6000" dirty="0"/>
              <a:t>9_SrSr-atomic chain at 1344.50eV </a:t>
            </a:r>
            <a:endParaRPr kumimoji="1" lang="ja-JP" altLang="en-US" sz="600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5DEADC-3CA8-83EF-B783-8C75FDBD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F25CFC4-6B9E-B2EC-9009-47E3D426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61D28396-3335-8C11-C678-472D5D82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42EEB4-7867-CC4E-B7C4-26994CBC927B}"/>
              </a:ext>
            </a:extLst>
          </p:cNvPr>
          <p:cNvSpPr txBox="1"/>
          <p:nvPr/>
        </p:nvSpPr>
        <p:spPr>
          <a:xfrm>
            <a:off x="3530600" y="49991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seriously cause divergence ?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532A43A-43DE-D9F3-9834-415E3101775D}"/>
              </a:ext>
            </a:extLst>
          </p:cNvPr>
          <p:cNvGrpSpPr/>
          <p:nvPr/>
        </p:nvGrpSpPr>
        <p:grpSpPr>
          <a:xfrm>
            <a:off x="843505" y="3134648"/>
            <a:ext cx="13267839" cy="4411777"/>
            <a:chOff x="843505" y="3134648"/>
            <a:chExt cx="13267839" cy="4411777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9F27B91-AE5C-DEF4-88BC-A60234BB0F2E}"/>
                </a:ext>
              </a:extLst>
            </p:cNvPr>
            <p:cNvSpPr txBox="1"/>
            <p:nvPr/>
          </p:nvSpPr>
          <p:spPr>
            <a:xfrm>
              <a:off x="1108232" y="6992427"/>
              <a:ext cx="3961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0</a:t>
              </a:r>
              <a:endParaRPr kumimoji="1" lang="ja-JP" altLang="en-US" sz="3000" b="1" dirty="0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7760DEC-7D5A-AEFF-B0BB-5F6247355825}"/>
                </a:ext>
              </a:extLst>
            </p:cNvPr>
            <p:cNvCxnSpPr/>
            <p:nvPr/>
          </p:nvCxnSpPr>
          <p:spPr>
            <a:xfrm rot="5400000">
              <a:off x="524883" y="6247916"/>
              <a:ext cx="134393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693AD21-34E0-78B7-1F28-4BBDB95AB2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626" y="5595104"/>
              <a:ext cx="12130982" cy="308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3C80D42-955C-B981-EE08-4F11AE3AAABC}"/>
                </a:ext>
              </a:extLst>
            </p:cNvPr>
            <p:cNvSpPr txBox="1"/>
            <p:nvPr/>
          </p:nvSpPr>
          <p:spPr>
            <a:xfrm>
              <a:off x="932385" y="4616569"/>
              <a:ext cx="1474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Sr</a:t>
              </a:r>
              <a:endParaRPr kumimoji="1" lang="ja-JP" altLang="en-US" sz="3000" b="1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F6819DB-A875-8F0D-48BE-D7D3CB09E2AC}"/>
                </a:ext>
              </a:extLst>
            </p:cNvPr>
            <p:cNvCxnSpPr/>
            <p:nvPr/>
          </p:nvCxnSpPr>
          <p:spPr>
            <a:xfrm rot="5400000">
              <a:off x="4352826" y="6120603"/>
              <a:ext cx="105408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EC747E1-1170-0CF5-5816-041D204DF0FD}"/>
                </a:ext>
              </a:extLst>
            </p:cNvPr>
            <p:cNvCxnSpPr/>
            <p:nvPr/>
          </p:nvCxnSpPr>
          <p:spPr>
            <a:xfrm rot="5400000">
              <a:off x="3193455" y="6152963"/>
              <a:ext cx="105408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33787B6-BFF3-0DAB-2A35-20551E9A0255}"/>
                </a:ext>
              </a:extLst>
            </p:cNvPr>
            <p:cNvCxnSpPr/>
            <p:nvPr/>
          </p:nvCxnSpPr>
          <p:spPr>
            <a:xfrm rot="5400000">
              <a:off x="5378141" y="5700241"/>
              <a:ext cx="0" cy="996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2B23896C-BA76-5C98-902E-948619302714}"/>
                </a:ext>
              </a:extLst>
            </p:cNvPr>
            <p:cNvCxnSpPr/>
            <p:nvPr/>
          </p:nvCxnSpPr>
          <p:spPr>
            <a:xfrm rot="5400000" flipV="1">
              <a:off x="3169167" y="5666668"/>
              <a:ext cx="0" cy="9805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0DCD2884-9D30-DB6C-DD5B-838849868F0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181755" y="2224150"/>
              <a:ext cx="2431382" cy="42523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円弧 25">
              <a:extLst>
                <a:ext uri="{FF2B5EF4-FFF2-40B4-BE49-F238E27FC236}">
                  <a16:creationId xmlns:a16="http://schemas.microsoft.com/office/drawing/2014/main" id="{9B3EF4DD-0924-A1F7-330B-04EB82AA3726}"/>
                </a:ext>
              </a:extLst>
            </p:cNvPr>
            <p:cNvSpPr/>
            <p:nvPr/>
          </p:nvSpPr>
          <p:spPr>
            <a:xfrm rot="2590599">
              <a:off x="2907897" y="4120337"/>
              <a:ext cx="1831869" cy="1394145"/>
            </a:xfrm>
            <a:prstGeom prst="arc">
              <a:avLst>
                <a:gd name="adj1" fmla="val 13980981"/>
                <a:gd name="adj2" fmla="val 105734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FCF9CDD-FB8C-1836-9288-62F3C6DEE06D}"/>
                </a:ext>
              </a:extLst>
            </p:cNvPr>
            <p:cNvSpPr txBox="1"/>
            <p:nvPr/>
          </p:nvSpPr>
          <p:spPr>
            <a:xfrm>
              <a:off x="4962139" y="4334844"/>
              <a:ext cx="976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θ</a:t>
              </a:r>
              <a:endParaRPr kumimoji="1" lang="ja-JP" altLang="en-US" sz="3000" b="1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20516D4-BEE8-2C5B-A450-912CB2429B7E}"/>
                </a:ext>
              </a:extLst>
            </p:cNvPr>
            <p:cNvSpPr txBox="1"/>
            <p:nvPr/>
          </p:nvSpPr>
          <p:spPr>
            <a:xfrm>
              <a:off x="13504860" y="5370009"/>
              <a:ext cx="6064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z</a:t>
              </a:r>
              <a:endParaRPr kumimoji="1" lang="ja-JP" altLang="en-US" sz="3000" b="1" dirty="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1137A80-3ABC-2658-F4F0-433B4A10F6BD}"/>
                </a:ext>
              </a:extLst>
            </p:cNvPr>
            <p:cNvSpPr txBox="1"/>
            <p:nvPr/>
          </p:nvSpPr>
          <p:spPr>
            <a:xfrm>
              <a:off x="3530600" y="6799907"/>
              <a:ext cx="20413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3.905Å</a:t>
              </a:r>
              <a:endParaRPr kumimoji="1" lang="ja-JP" altLang="en-US" sz="3000" b="1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31A8A7C-392C-704A-7C92-FDD9FFD8FAD9}"/>
                </a:ext>
              </a:extLst>
            </p:cNvPr>
            <p:cNvGrpSpPr/>
            <p:nvPr/>
          </p:nvGrpSpPr>
          <p:grpSpPr>
            <a:xfrm>
              <a:off x="10990210" y="5200463"/>
              <a:ext cx="722593" cy="761637"/>
              <a:chOff x="4576015" y="3490660"/>
              <a:chExt cx="504057" cy="531293"/>
            </a:xfrm>
          </p:grpSpPr>
          <p:sp>
            <p:nvSpPr>
              <p:cNvPr id="5" name="Ellipse 111">
                <a:extLst>
                  <a:ext uri="{FF2B5EF4-FFF2-40B4-BE49-F238E27FC236}">
                    <a16:creationId xmlns:a16="http://schemas.microsoft.com/office/drawing/2014/main" id="{EE785C40-3AE7-D493-2764-D4FE47CD4AE1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" name="Ellipse 112">
                <a:extLst>
                  <a:ext uri="{FF2B5EF4-FFF2-40B4-BE49-F238E27FC236}">
                    <a16:creationId xmlns:a16="http://schemas.microsoft.com/office/drawing/2014/main" id="{7325221E-4841-0DEE-C0A2-81FD7875F646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4A8D7733-03B8-CD6F-C144-41ADD0F56351}"/>
                </a:ext>
              </a:extLst>
            </p:cNvPr>
            <p:cNvGrpSpPr/>
            <p:nvPr/>
          </p:nvGrpSpPr>
          <p:grpSpPr>
            <a:xfrm>
              <a:off x="9687717" y="5178692"/>
              <a:ext cx="722593" cy="761637"/>
              <a:chOff x="4576015" y="3490660"/>
              <a:chExt cx="504057" cy="531293"/>
            </a:xfrm>
          </p:grpSpPr>
          <p:sp>
            <p:nvSpPr>
              <p:cNvPr id="13" name="Ellipse 111">
                <a:extLst>
                  <a:ext uri="{FF2B5EF4-FFF2-40B4-BE49-F238E27FC236}">
                    <a16:creationId xmlns:a16="http://schemas.microsoft.com/office/drawing/2014/main" id="{D8996AB9-C44D-663A-7B5D-8F1A371D29E2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4" name="Ellipse 112">
                <a:extLst>
                  <a:ext uri="{FF2B5EF4-FFF2-40B4-BE49-F238E27FC236}">
                    <a16:creationId xmlns:a16="http://schemas.microsoft.com/office/drawing/2014/main" id="{EB308635-D89A-EEE4-813D-00922F5B51F0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6147E6B-1F2D-484D-9B3A-8DA79063C4E9}"/>
                </a:ext>
              </a:extLst>
            </p:cNvPr>
            <p:cNvGrpSpPr/>
            <p:nvPr/>
          </p:nvGrpSpPr>
          <p:grpSpPr>
            <a:xfrm>
              <a:off x="8392010" y="5200463"/>
              <a:ext cx="722593" cy="761637"/>
              <a:chOff x="4576015" y="3490660"/>
              <a:chExt cx="504057" cy="531293"/>
            </a:xfrm>
          </p:grpSpPr>
          <p:sp>
            <p:nvSpPr>
              <p:cNvPr id="16" name="Ellipse 111">
                <a:extLst>
                  <a:ext uri="{FF2B5EF4-FFF2-40B4-BE49-F238E27FC236}">
                    <a16:creationId xmlns:a16="http://schemas.microsoft.com/office/drawing/2014/main" id="{FECA9F11-1151-4431-FBCC-545DC8B84A79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7" name="Ellipse 112">
                <a:extLst>
                  <a:ext uri="{FF2B5EF4-FFF2-40B4-BE49-F238E27FC236}">
                    <a16:creationId xmlns:a16="http://schemas.microsoft.com/office/drawing/2014/main" id="{4CF787DE-5EE6-34B9-CEA9-CC221EF29FDE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83B17562-E2A5-1366-3A3B-D7D9490FE125}"/>
                </a:ext>
              </a:extLst>
            </p:cNvPr>
            <p:cNvGrpSpPr/>
            <p:nvPr/>
          </p:nvGrpSpPr>
          <p:grpSpPr>
            <a:xfrm>
              <a:off x="7071068" y="5229694"/>
              <a:ext cx="722593" cy="761637"/>
              <a:chOff x="4576015" y="3490660"/>
              <a:chExt cx="504057" cy="531293"/>
            </a:xfrm>
          </p:grpSpPr>
          <p:sp>
            <p:nvSpPr>
              <p:cNvPr id="36" name="Ellipse 111">
                <a:extLst>
                  <a:ext uri="{FF2B5EF4-FFF2-40B4-BE49-F238E27FC236}">
                    <a16:creationId xmlns:a16="http://schemas.microsoft.com/office/drawing/2014/main" id="{2B6471C9-AA6C-38A7-37BA-DA83A0A408A6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37" name="Ellipse 112">
                <a:extLst>
                  <a:ext uri="{FF2B5EF4-FFF2-40B4-BE49-F238E27FC236}">
                    <a16:creationId xmlns:a16="http://schemas.microsoft.com/office/drawing/2014/main" id="{9A385093-8C1E-93E8-9A1E-12184EA1EF7D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1B6CB81-0494-3607-9396-530976C93668}"/>
                </a:ext>
              </a:extLst>
            </p:cNvPr>
            <p:cNvGrpSpPr/>
            <p:nvPr/>
          </p:nvGrpSpPr>
          <p:grpSpPr>
            <a:xfrm>
              <a:off x="5766820" y="5173430"/>
              <a:ext cx="722593" cy="761637"/>
              <a:chOff x="4576015" y="3490660"/>
              <a:chExt cx="504057" cy="531293"/>
            </a:xfrm>
          </p:grpSpPr>
          <p:sp>
            <p:nvSpPr>
              <p:cNvPr id="43" name="Ellipse 111">
                <a:extLst>
                  <a:ext uri="{FF2B5EF4-FFF2-40B4-BE49-F238E27FC236}">
                    <a16:creationId xmlns:a16="http://schemas.microsoft.com/office/drawing/2014/main" id="{BDBF542E-BA71-A936-036C-7AA50B95F017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44" name="Ellipse 112">
                <a:extLst>
                  <a:ext uri="{FF2B5EF4-FFF2-40B4-BE49-F238E27FC236}">
                    <a16:creationId xmlns:a16="http://schemas.microsoft.com/office/drawing/2014/main" id="{633BD667-9CA4-70FF-0FFC-79A626B6BBB9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0F43458-7C80-9FCA-C179-CBFBE8FB4CDF}"/>
                </a:ext>
              </a:extLst>
            </p:cNvPr>
            <p:cNvGrpSpPr/>
            <p:nvPr/>
          </p:nvGrpSpPr>
          <p:grpSpPr>
            <a:xfrm>
              <a:off x="4524353" y="5120035"/>
              <a:ext cx="722593" cy="761637"/>
              <a:chOff x="4576015" y="3490660"/>
              <a:chExt cx="504057" cy="531293"/>
            </a:xfrm>
          </p:grpSpPr>
          <p:sp>
            <p:nvSpPr>
              <p:cNvPr id="46" name="Ellipse 111">
                <a:extLst>
                  <a:ext uri="{FF2B5EF4-FFF2-40B4-BE49-F238E27FC236}">
                    <a16:creationId xmlns:a16="http://schemas.microsoft.com/office/drawing/2014/main" id="{836BF949-6EAF-B3DD-EFE1-1A57DCED0DA6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47" name="Ellipse 112">
                <a:extLst>
                  <a:ext uri="{FF2B5EF4-FFF2-40B4-BE49-F238E27FC236}">
                    <a16:creationId xmlns:a16="http://schemas.microsoft.com/office/drawing/2014/main" id="{34643BD6-D835-14FD-7686-DDAD77FB1D0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FBD6F7FE-B7C2-92AF-CF7B-E24A92C7EA67}"/>
                </a:ext>
              </a:extLst>
            </p:cNvPr>
            <p:cNvGrpSpPr/>
            <p:nvPr/>
          </p:nvGrpSpPr>
          <p:grpSpPr>
            <a:xfrm>
              <a:off x="3368555" y="5098390"/>
              <a:ext cx="722593" cy="761637"/>
              <a:chOff x="4576015" y="3490660"/>
              <a:chExt cx="504057" cy="531293"/>
            </a:xfrm>
          </p:grpSpPr>
          <p:sp>
            <p:nvSpPr>
              <p:cNvPr id="49" name="Ellipse 111">
                <a:extLst>
                  <a:ext uri="{FF2B5EF4-FFF2-40B4-BE49-F238E27FC236}">
                    <a16:creationId xmlns:a16="http://schemas.microsoft.com/office/drawing/2014/main" id="{F9D9B037-538C-96AD-749D-AB4D3CB846A5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0" name="Ellipse 112">
                <a:extLst>
                  <a:ext uri="{FF2B5EF4-FFF2-40B4-BE49-F238E27FC236}">
                    <a16:creationId xmlns:a16="http://schemas.microsoft.com/office/drawing/2014/main" id="{1ABA8116-5F1A-76BA-C4FA-7B4936839C11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9CDB9C31-AC78-C60A-CFE5-479601C52393}"/>
                </a:ext>
              </a:extLst>
            </p:cNvPr>
            <p:cNvGrpSpPr/>
            <p:nvPr/>
          </p:nvGrpSpPr>
          <p:grpSpPr>
            <a:xfrm>
              <a:off x="2145099" y="5178692"/>
              <a:ext cx="722593" cy="761637"/>
              <a:chOff x="4576015" y="3490660"/>
              <a:chExt cx="504057" cy="531293"/>
            </a:xfrm>
          </p:grpSpPr>
          <p:sp>
            <p:nvSpPr>
              <p:cNvPr id="52" name="Ellipse 111">
                <a:extLst>
                  <a:ext uri="{FF2B5EF4-FFF2-40B4-BE49-F238E27FC236}">
                    <a16:creationId xmlns:a16="http://schemas.microsoft.com/office/drawing/2014/main" id="{185CCDEE-45A0-1C72-DB5F-1C32CBAAAA80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3" name="Ellipse 112">
                <a:extLst>
                  <a:ext uri="{FF2B5EF4-FFF2-40B4-BE49-F238E27FC236}">
                    <a16:creationId xmlns:a16="http://schemas.microsoft.com/office/drawing/2014/main" id="{91DEF92E-6F32-34E1-044E-35DD2A51B42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D0F7F2AC-EFA9-8A29-1DB4-097682A40B26}"/>
                </a:ext>
              </a:extLst>
            </p:cNvPr>
            <p:cNvGrpSpPr/>
            <p:nvPr/>
          </p:nvGrpSpPr>
          <p:grpSpPr>
            <a:xfrm>
              <a:off x="843505" y="5173430"/>
              <a:ext cx="722593" cy="761637"/>
              <a:chOff x="4576015" y="3490660"/>
              <a:chExt cx="504057" cy="531293"/>
            </a:xfrm>
          </p:grpSpPr>
          <p:sp>
            <p:nvSpPr>
              <p:cNvPr id="55" name="Ellipse 111">
                <a:extLst>
                  <a:ext uri="{FF2B5EF4-FFF2-40B4-BE49-F238E27FC236}">
                    <a16:creationId xmlns:a16="http://schemas.microsoft.com/office/drawing/2014/main" id="{89673A7D-F58E-47BD-13D2-A38E898D586C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6" name="Ellipse 112">
                <a:extLst>
                  <a:ext uri="{FF2B5EF4-FFF2-40B4-BE49-F238E27FC236}">
                    <a16:creationId xmlns:a16="http://schemas.microsoft.com/office/drawing/2014/main" id="{823B2BE6-8B3B-EAE5-D85D-08FA3C270102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03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, 折れ線グラフ, ヒストグラム">
            <a:extLst>
              <a:ext uri="{FF2B5EF4-FFF2-40B4-BE49-F238E27FC236}">
                <a16:creationId xmlns:a16="http://schemas.microsoft.com/office/drawing/2014/main" id="{EB8691C8-B1CC-BD26-9B42-BC79EA0F0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53" y="1317689"/>
            <a:ext cx="10619033" cy="6851817"/>
          </a:xfrm>
        </p:spPr>
      </p:pic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5186588-B1E6-D86C-EF47-BE6EEA2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C9A6A-DD4A-7056-1A6F-CD554495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E196B2CF-0683-26A7-6509-D156EF0E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D9752A-51A0-26DA-4D96-B45BD9C00A66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seriously cause divergence ?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44E58C-009D-485F-45C2-BB2CB1C22701}"/>
              </a:ext>
            </a:extLst>
          </p:cNvPr>
          <p:cNvSpPr txBox="1"/>
          <p:nvPr/>
        </p:nvSpPr>
        <p:spPr>
          <a:xfrm>
            <a:off x="4395685" y="8216452"/>
            <a:ext cx="7785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Taylor truncation order n = 7</a:t>
            </a:r>
          </a:p>
        </p:txBody>
      </p:sp>
    </p:spTree>
    <p:extLst>
      <p:ext uri="{BB962C8B-B14F-4D97-AF65-F5344CB8AC3E}">
        <p14:creationId xmlns:p14="http://schemas.microsoft.com/office/powerpoint/2010/main" val="102216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14EFB0-53A2-8F97-F472-6DE691E3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807D22-618D-C323-ED18-B39EE674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  <p:pic>
        <p:nvPicPr>
          <p:cNvPr id="8" name="図 7" descr="グラフ, 折れ線グラフ">
            <a:extLst>
              <a:ext uri="{FF2B5EF4-FFF2-40B4-BE49-F238E27FC236}">
                <a16:creationId xmlns:a16="http://schemas.microsoft.com/office/drawing/2014/main" id="{BADF8758-695C-E9DF-78B5-743EDBF2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7" y="1315155"/>
            <a:ext cx="11532144" cy="6581409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B86B36-586A-8E40-7A74-9792BD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" name="コンテンツ プレースホルダー 6">
            <a:extLst>
              <a:ext uri="{FF2B5EF4-FFF2-40B4-BE49-F238E27FC236}">
                <a16:creationId xmlns:a16="http://schemas.microsoft.com/office/drawing/2014/main" id="{A88285E5-F977-A983-3CDA-D9F31E5421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17184" y="8014276"/>
            <a:ext cx="6205674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Remo</a:t>
            </a:r>
            <a:r>
              <a:rPr lang="en-US" altLang="ja-JP" sz="3000" dirty="0"/>
              <a:t>ving all backscattering</a:t>
            </a:r>
            <a:endParaRPr kumimoji="1" lang="en-US" altLang="ja-JP" sz="3000" dirty="0"/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</p:spTree>
    <p:extLst>
      <p:ext uri="{BB962C8B-B14F-4D97-AF65-F5344CB8AC3E}">
        <p14:creationId xmlns:p14="http://schemas.microsoft.com/office/powerpoint/2010/main" val="26918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コンテンツ プレースホルダー 50">
            <a:extLst>
              <a:ext uri="{FF2B5EF4-FFF2-40B4-BE49-F238E27FC236}">
                <a16:creationId xmlns:a16="http://schemas.microsoft.com/office/drawing/2014/main" id="{60B97D53-9398-C2F6-484E-F0CF6006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0917" y="2952601"/>
            <a:ext cx="2267909" cy="2304488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1969AA6-63BA-E629-790E-C63DEC61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8701E0-7899-EC6F-FB62-6CB1518A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47632A6-E8FB-5668-E28E-44E3DDDA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cxnSp>
        <p:nvCxnSpPr>
          <p:cNvPr id="52" name="Connecteur droit 46">
            <a:extLst>
              <a:ext uri="{FF2B5EF4-FFF2-40B4-BE49-F238E27FC236}">
                <a16:creationId xmlns:a16="http://schemas.microsoft.com/office/drawing/2014/main" id="{E09892B8-064E-D58D-9F59-9A2BE86BA686}"/>
              </a:ext>
            </a:extLst>
          </p:cNvPr>
          <p:cNvCxnSpPr>
            <a:cxnSpLocks/>
          </p:cNvCxnSpPr>
          <p:nvPr/>
        </p:nvCxnSpPr>
        <p:spPr>
          <a:xfrm>
            <a:off x="2732908" y="3851989"/>
            <a:ext cx="8594731" cy="18524"/>
          </a:xfrm>
          <a:prstGeom prst="line">
            <a:avLst/>
          </a:prstGeom>
          <a:ln w="28575">
            <a:solidFill>
              <a:srgbClr val="007E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3EC32BEC-2EC4-96FD-96A7-62DD9374410C}"/>
              </a:ext>
            </a:extLst>
          </p:cNvPr>
          <p:cNvGrpSpPr/>
          <p:nvPr/>
        </p:nvGrpSpPr>
        <p:grpSpPr>
          <a:xfrm>
            <a:off x="3302838" y="3534143"/>
            <a:ext cx="643968" cy="678764"/>
            <a:chOff x="3302838" y="3534143"/>
            <a:chExt cx="643968" cy="678764"/>
          </a:xfrm>
        </p:grpSpPr>
        <p:sp>
          <p:nvSpPr>
            <p:cNvPr id="49" name="Ellipse 111">
              <a:extLst>
                <a:ext uri="{FF2B5EF4-FFF2-40B4-BE49-F238E27FC236}">
                  <a16:creationId xmlns:a16="http://schemas.microsoft.com/office/drawing/2014/main" id="{319DDEF1-070A-E56A-47A9-A4731C60BC58}"/>
                </a:ext>
              </a:extLst>
            </p:cNvPr>
            <p:cNvSpPr/>
            <p:nvPr/>
          </p:nvSpPr>
          <p:spPr>
            <a:xfrm>
              <a:off x="3302838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0" name="Ellipse 112">
              <a:extLst>
                <a:ext uri="{FF2B5EF4-FFF2-40B4-BE49-F238E27FC236}">
                  <a16:creationId xmlns:a16="http://schemas.microsoft.com/office/drawing/2014/main" id="{0BF86483-7794-5B98-5231-E30DA47CDBF3}"/>
                </a:ext>
              </a:extLst>
            </p:cNvPr>
            <p:cNvSpPr/>
            <p:nvPr/>
          </p:nvSpPr>
          <p:spPr>
            <a:xfrm>
              <a:off x="3394833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D929BCBD-029B-D7C6-C76F-3A6D0C5CEF5B}"/>
              </a:ext>
            </a:extLst>
          </p:cNvPr>
          <p:cNvGrpSpPr/>
          <p:nvPr/>
        </p:nvGrpSpPr>
        <p:grpSpPr>
          <a:xfrm>
            <a:off x="4984314" y="3489555"/>
            <a:ext cx="643968" cy="678764"/>
            <a:chOff x="4984314" y="3489555"/>
            <a:chExt cx="643968" cy="678764"/>
          </a:xfrm>
        </p:grpSpPr>
        <p:sp>
          <p:nvSpPr>
            <p:cNvPr id="47" name="Ellipse 109">
              <a:extLst>
                <a:ext uri="{FF2B5EF4-FFF2-40B4-BE49-F238E27FC236}">
                  <a16:creationId xmlns:a16="http://schemas.microsoft.com/office/drawing/2014/main" id="{0AA3F1BC-3720-D2EF-170F-0025C949B452}"/>
                </a:ext>
              </a:extLst>
            </p:cNvPr>
            <p:cNvSpPr/>
            <p:nvPr/>
          </p:nvSpPr>
          <p:spPr>
            <a:xfrm>
              <a:off x="4984314" y="3524351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8" name="Ellipse 110">
              <a:extLst>
                <a:ext uri="{FF2B5EF4-FFF2-40B4-BE49-F238E27FC236}">
                  <a16:creationId xmlns:a16="http://schemas.microsoft.com/office/drawing/2014/main" id="{E73ACCEF-05A5-6D2A-9D21-D24616FABC26}"/>
                </a:ext>
              </a:extLst>
            </p:cNvPr>
            <p:cNvSpPr/>
            <p:nvPr/>
          </p:nvSpPr>
          <p:spPr>
            <a:xfrm>
              <a:off x="5076309" y="3489555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9A87965-4C59-1169-C366-F87E43B18D6D}"/>
              </a:ext>
            </a:extLst>
          </p:cNvPr>
          <p:cNvGrpSpPr/>
          <p:nvPr/>
        </p:nvGrpSpPr>
        <p:grpSpPr>
          <a:xfrm>
            <a:off x="6665790" y="3534143"/>
            <a:ext cx="643968" cy="678764"/>
            <a:chOff x="6665790" y="3534143"/>
            <a:chExt cx="643968" cy="678764"/>
          </a:xfrm>
        </p:grpSpPr>
        <p:sp>
          <p:nvSpPr>
            <p:cNvPr id="45" name="Ellipse 107">
              <a:extLst>
                <a:ext uri="{FF2B5EF4-FFF2-40B4-BE49-F238E27FC236}">
                  <a16:creationId xmlns:a16="http://schemas.microsoft.com/office/drawing/2014/main" id="{938FF4F7-D980-9904-292D-9028C8123AD5}"/>
                </a:ext>
              </a:extLst>
            </p:cNvPr>
            <p:cNvSpPr/>
            <p:nvPr/>
          </p:nvSpPr>
          <p:spPr>
            <a:xfrm>
              <a:off x="6665790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6" name="Ellipse 108">
              <a:extLst>
                <a:ext uri="{FF2B5EF4-FFF2-40B4-BE49-F238E27FC236}">
                  <a16:creationId xmlns:a16="http://schemas.microsoft.com/office/drawing/2014/main" id="{6195FB56-AC71-19B7-A7EE-247915D02776}"/>
                </a:ext>
              </a:extLst>
            </p:cNvPr>
            <p:cNvSpPr/>
            <p:nvPr/>
          </p:nvSpPr>
          <p:spPr>
            <a:xfrm>
              <a:off x="6757785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4ED7A788-E8E2-124B-E56A-1599190F1219}"/>
              </a:ext>
            </a:extLst>
          </p:cNvPr>
          <p:cNvGrpSpPr/>
          <p:nvPr/>
        </p:nvGrpSpPr>
        <p:grpSpPr>
          <a:xfrm>
            <a:off x="8347265" y="3534143"/>
            <a:ext cx="643968" cy="678764"/>
            <a:chOff x="8347265" y="3534143"/>
            <a:chExt cx="643968" cy="678764"/>
          </a:xfrm>
        </p:grpSpPr>
        <p:sp>
          <p:nvSpPr>
            <p:cNvPr id="43" name="Ellipse 105">
              <a:extLst>
                <a:ext uri="{FF2B5EF4-FFF2-40B4-BE49-F238E27FC236}">
                  <a16:creationId xmlns:a16="http://schemas.microsoft.com/office/drawing/2014/main" id="{A6DC3B41-48BA-0DDB-D52E-301E3F20798B}"/>
                </a:ext>
              </a:extLst>
            </p:cNvPr>
            <p:cNvSpPr/>
            <p:nvPr/>
          </p:nvSpPr>
          <p:spPr>
            <a:xfrm>
              <a:off x="8347265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Ellipse 106">
              <a:extLst>
                <a:ext uri="{FF2B5EF4-FFF2-40B4-BE49-F238E27FC236}">
                  <a16:creationId xmlns:a16="http://schemas.microsoft.com/office/drawing/2014/main" id="{15459C9E-6DF1-621F-FD13-10C09341218B}"/>
                </a:ext>
              </a:extLst>
            </p:cNvPr>
            <p:cNvSpPr/>
            <p:nvPr/>
          </p:nvSpPr>
          <p:spPr>
            <a:xfrm>
              <a:off x="8439260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6F6C85D-2D33-34EE-9448-D4185DBC70CE}"/>
              </a:ext>
            </a:extLst>
          </p:cNvPr>
          <p:cNvGrpSpPr/>
          <p:nvPr/>
        </p:nvGrpSpPr>
        <p:grpSpPr>
          <a:xfrm>
            <a:off x="10028741" y="3534143"/>
            <a:ext cx="643968" cy="678764"/>
            <a:chOff x="10028741" y="3534143"/>
            <a:chExt cx="643968" cy="678764"/>
          </a:xfrm>
        </p:grpSpPr>
        <p:sp>
          <p:nvSpPr>
            <p:cNvPr id="41" name="Ellipse 103">
              <a:extLst>
                <a:ext uri="{FF2B5EF4-FFF2-40B4-BE49-F238E27FC236}">
                  <a16:creationId xmlns:a16="http://schemas.microsoft.com/office/drawing/2014/main" id="{FA54363F-A581-55BF-79A0-675ADC7DBF38}"/>
                </a:ext>
              </a:extLst>
            </p:cNvPr>
            <p:cNvSpPr/>
            <p:nvPr/>
          </p:nvSpPr>
          <p:spPr>
            <a:xfrm>
              <a:off x="10028741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104">
              <a:extLst>
                <a:ext uri="{FF2B5EF4-FFF2-40B4-BE49-F238E27FC236}">
                  <a16:creationId xmlns:a16="http://schemas.microsoft.com/office/drawing/2014/main" id="{AFA36F4F-FF1D-04F9-898C-C135011B0626}"/>
                </a:ext>
              </a:extLst>
            </p:cNvPr>
            <p:cNvSpPr/>
            <p:nvPr/>
          </p:nvSpPr>
          <p:spPr>
            <a:xfrm>
              <a:off x="10120736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8C5ACA0-8C1D-CD0C-FF24-9B2925E2673C}"/>
              </a:ext>
            </a:extLst>
          </p:cNvPr>
          <p:cNvGrpSpPr/>
          <p:nvPr/>
        </p:nvGrpSpPr>
        <p:grpSpPr>
          <a:xfrm>
            <a:off x="4130797" y="4907546"/>
            <a:ext cx="643968" cy="678764"/>
            <a:chOff x="4130797" y="4907546"/>
            <a:chExt cx="643968" cy="678764"/>
          </a:xfrm>
        </p:grpSpPr>
        <p:sp>
          <p:nvSpPr>
            <p:cNvPr id="34" name="Ellipse 96">
              <a:extLst>
                <a:ext uri="{FF2B5EF4-FFF2-40B4-BE49-F238E27FC236}">
                  <a16:creationId xmlns:a16="http://schemas.microsoft.com/office/drawing/2014/main" id="{738D4C24-4265-EFD4-7093-0C6320A0CEBE}"/>
                </a:ext>
              </a:extLst>
            </p:cNvPr>
            <p:cNvSpPr/>
            <p:nvPr/>
          </p:nvSpPr>
          <p:spPr>
            <a:xfrm>
              <a:off x="4130797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5" name="Ellipse 97">
              <a:extLst>
                <a:ext uri="{FF2B5EF4-FFF2-40B4-BE49-F238E27FC236}">
                  <a16:creationId xmlns:a16="http://schemas.microsoft.com/office/drawing/2014/main" id="{5246631B-0C90-818F-4685-81FB02B4C698}"/>
                </a:ext>
              </a:extLst>
            </p:cNvPr>
            <p:cNvSpPr/>
            <p:nvPr/>
          </p:nvSpPr>
          <p:spPr>
            <a:xfrm>
              <a:off x="4222792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9213138D-EC6C-E9F6-1B05-F4A48FD4FD2E}"/>
              </a:ext>
            </a:extLst>
          </p:cNvPr>
          <p:cNvGrpSpPr/>
          <p:nvPr/>
        </p:nvGrpSpPr>
        <p:grpSpPr>
          <a:xfrm>
            <a:off x="5838955" y="4845191"/>
            <a:ext cx="643968" cy="678764"/>
            <a:chOff x="5838955" y="4845191"/>
            <a:chExt cx="643968" cy="678764"/>
          </a:xfrm>
        </p:grpSpPr>
        <p:sp>
          <p:nvSpPr>
            <p:cNvPr id="32" name="Ellipse 94">
              <a:extLst>
                <a:ext uri="{FF2B5EF4-FFF2-40B4-BE49-F238E27FC236}">
                  <a16:creationId xmlns:a16="http://schemas.microsoft.com/office/drawing/2014/main" id="{FFA0821E-C0BA-0AB2-12FF-F6802424548E}"/>
                </a:ext>
              </a:extLst>
            </p:cNvPr>
            <p:cNvSpPr/>
            <p:nvPr/>
          </p:nvSpPr>
          <p:spPr>
            <a:xfrm>
              <a:off x="5838955" y="4879987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3" name="Ellipse 95">
              <a:extLst>
                <a:ext uri="{FF2B5EF4-FFF2-40B4-BE49-F238E27FC236}">
                  <a16:creationId xmlns:a16="http://schemas.microsoft.com/office/drawing/2014/main" id="{EB5A66F9-A4CA-60E1-9C38-87E4687DDA1C}"/>
                </a:ext>
              </a:extLst>
            </p:cNvPr>
            <p:cNvSpPr/>
            <p:nvPr/>
          </p:nvSpPr>
          <p:spPr>
            <a:xfrm>
              <a:off x="5930950" y="4845191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6A61E455-48BA-0A05-F37C-7EDEA411D582}"/>
              </a:ext>
            </a:extLst>
          </p:cNvPr>
          <p:cNvGrpSpPr/>
          <p:nvPr/>
        </p:nvGrpSpPr>
        <p:grpSpPr>
          <a:xfrm>
            <a:off x="7493749" y="4907546"/>
            <a:ext cx="643968" cy="678764"/>
            <a:chOff x="7493749" y="4907546"/>
            <a:chExt cx="643968" cy="678764"/>
          </a:xfrm>
        </p:grpSpPr>
        <p:sp>
          <p:nvSpPr>
            <p:cNvPr id="30" name="Ellipse 92">
              <a:extLst>
                <a:ext uri="{FF2B5EF4-FFF2-40B4-BE49-F238E27FC236}">
                  <a16:creationId xmlns:a16="http://schemas.microsoft.com/office/drawing/2014/main" id="{C712B47F-2498-2DE0-0EC6-358D1B1E84CE}"/>
                </a:ext>
              </a:extLst>
            </p:cNvPr>
            <p:cNvSpPr/>
            <p:nvPr/>
          </p:nvSpPr>
          <p:spPr>
            <a:xfrm>
              <a:off x="7493749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1" name="Ellipse 93">
              <a:extLst>
                <a:ext uri="{FF2B5EF4-FFF2-40B4-BE49-F238E27FC236}">
                  <a16:creationId xmlns:a16="http://schemas.microsoft.com/office/drawing/2014/main" id="{8EC6B428-49BB-F91E-3D12-B56BFD7847A9}"/>
                </a:ext>
              </a:extLst>
            </p:cNvPr>
            <p:cNvSpPr/>
            <p:nvPr/>
          </p:nvSpPr>
          <p:spPr>
            <a:xfrm>
              <a:off x="7585744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FA719CB5-73E4-319C-704D-624D36966DCE}"/>
              </a:ext>
            </a:extLst>
          </p:cNvPr>
          <p:cNvGrpSpPr/>
          <p:nvPr/>
        </p:nvGrpSpPr>
        <p:grpSpPr>
          <a:xfrm>
            <a:off x="9175224" y="4907546"/>
            <a:ext cx="643968" cy="678764"/>
            <a:chOff x="9175224" y="4907546"/>
            <a:chExt cx="643968" cy="678764"/>
          </a:xfrm>
        </p:grpSpPr>
        <p:sp>
          <p:nvSpPr>
            <p:cNvPr id="28" name="Ellipse 90">
              <a:extLst>
                <a:ext uri="{FF2B5EF4-FFF2-40B4-BE49-F238E27FC236}">
                  <a16:creationId xmlns:a16="http://schemas.microsoft.com/office/drawing/2014/main" id="{9D819B1B-9A9F-C51E-4135-1E18B196D73F}"/>
                </a:ext>
              </a:extLst>
            </p:cNvPr>
            <p:cNvSpPr/>
            <p:nvPr/>
          </p:nvSpPr>
          <p:spPr>
            <a:xfrm>
              <a:off x="9175224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9" name="Ellipse 91">
              <a:extLst>
                <a:ext uri="{FF2B5EF4-FFF2-40B4-BE49-F238E27FC236}">
                  <a16:creationId xmlns:a16="http://schemas.microsoft.com/office/drawing/2014/main" id="{231C59D2-B91A-7CF5-E3BE-5D7DCD4CB73A}"/>
                </a:ext>
              </a:extLst>
            </p:cNvPr>
            <p:cNvSpPr/>
            <p:nvPr/>
          </p:nvSpPr>
          <p:spPr>
            <a:xfrm>
              <a:off x="9267219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7AB2973E-2D5D-8DE4-AF72-A1B0C7A23251}"/>
              </a:ext>
            </a:extLst>
          </p:cNvPr>
          <p:cNvGrpSpPr/>
          <p:nvPr/>
        </p:nvGrpSpPr>
        <p:grpSpPr>
          <a:xfrm>
            <a:off x="3302838" y="6230278"/>
            <a:ext cx="643968" cy="678764"/>
            <a:chOff x="3302838" y="6230278"/>
            <a:chExt cx="643968" cy="678764"/>
          </a:xfrm>
        </p:grpSpPr>
        <p:sp>
          <p:nvSpPr>
            <p:cNvPr id="26" name="Ellipse 88">
              <a:extLst>
                <a:ext uri="{FF2B5EF4-FFF2-40B4-BE49-F238E27FC236}">
                  <a16:creationId xmlns:a16="http://schemas.microsoft.com/office/drawing/2014/main" id="{BA64DF00-9388-913F-D865-825F86C973C0}"/>
                </a:ext>
              </a:extLst>
            </p:cNvPr>
            <p:cNvSpPr/>
            <p:nvPr/>
          </p:nvSpPr>
          <p:spPr>
            <a:xfrm>
              <a:off x="3302838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7" name="Ellipse 89">
              <a:extLst>
                <a:ext uri="{FF2B5EF4-FFF2-40B4-BE49-F238E27FC236}">
                  <a16:creationId xmlns:a16="http://schemas.microsoft.com/office/drawing/2014/main" id="{A00BC405-FD1F-B19F-11AF-ACFFAC1FDD02}"/>
                </a:ext>
              </a:extLst>
            </p:cNvPr>
            <p:cNvSpPr/>
            <p:nvPr/>
          </p:nvSpPr>
          <p:spPr>
            <a:xfrm>
              <a:off x="3394833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0C608EB-E396-B20E-AA5F-F4F2B12F92DF}"/>
              </a:ext>
            </a:extLst>
          </p:cNvPr>
          <p:cNvGrpSpPr/>
          <p:nvPr/>
        </p:nvGrpSpPr>
        <p:grpSpPr>
          <a:xfrm>
            <a:off x="4984314" y="6230278"/>
            <a:ext cx="643968" cy="678764"/>
            <a:chOff x="4984314" y="6230278"/>
            <a:chExt cx="643968" cy="678764"/>
          </a:xfrm>
        </p:grpSpPr>
        <p:sp>
          <p:nvSpPr>
            <p:cNvPr id="24" name="Ellipse 86">
              <a:extLst>
                <a:ext uri="{FF2B5EF4-FFF2-40B4-BE49-F238E27FC236}">
                  <a16:creationId xmlns:a16="http://schemas.microsoft.com/office/drawing/2014/main" id="{4921E82F-A50B-81E9-3B0F-F8679F91499A}"/>
                </a:ext>
              </a:extLst>
            </p:cNvPr>
            <p:cNvSpPr/>
            <p:nvPr/>
          </p:nvSpPr>
          <p:spPr>
            <a:xfrm>
              <a:off x="4984314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5" name="Ellipse 87">
              <a:extLst>
                <a:ext uri="{FF2B5EF4-FFF2-40B4-BE49-F238E27FC236}">
                  <a16:creationId xmlns:a16="http://schemas.microsoft.com/office/drawing/2014/main" id="{BD377405-85C3-F32B-C215-BA6D00227D85}"/>
                </a:ext>
              </a:extLst>
            </p:cNvPr>
            <p:cNvSpPr/>
            <p:nvPr/>
          </p:nvSpPr>
          <p:spPr>
            <a:xfrm>
              <a:off x="5076309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B3E88A37-AACD-EAD5-F2F1-BD94A926FEBC}"/>
              </a:ext>
            </a:extLst>
          </p:cNvPr>
          <p:cNvGrpSpPr/>
          <p:nvPr/>
        </p:nvGrpSpPr>
        <p:grpSpPr>
          <a:xfrm>
            <a:off x="6665790" y="6230278"/>
            <a:ext cx="643968" cy="678764"/>
            <a:chOff x="6665790" y="6230278"/>
            <a:chExt cx="643968" cy="678764"/>
          </a:xfrm>
        </p:grpSpPr>
        <p:sp>
          <p:nvSpPr>
            <p:cNvPr id="22" name="Ellipse 84">
              <a:extLst>
                <a:ext uri="{FF2B5EF4-FFF2-40B4-BE49-F238E27FC236}">
                  <a16:creationId xmlns:a16="http://schemas.microsoft.com/office/drawing/2014/main" id="{6968E749-75A9-4B71-EFD2-6BA0D484AE84}"/>
                </a:ext>
              </a:extLst>
            </p:cNvPr>
            <p:cNvSpPr/>
            <p:nvPr/>
          </p:nvSpPr>
          <p:spPr>
            <a:xfrm>
              <a:off x="6665790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3" name="Ellipse 85">
              <a:extLst>
                <a:ext uri="{FF2B5EF4-FFF2-40B4-BE49-F238E27FC236}">
                  <a16:creationId xmlns:a16="http://schemas.microsoft.com/office/drawing/2014/main" id="{2A03EF90-D9F6-1BE1-68C8-C5247653F483}"/>
                </a:ext>
              </a:extLst>
            </p:cNvPr>
            <p:cNvSpPr/>
            <p:nvPr/>
          </p:nvSpPr>
          <p:spPr>
            <a:xfrm>
              <a:off x="6757785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FFB87D5E-104F-CA79-3BB2-16A48BDF12DD}"/>
              </a:ext>
            </a:extLst>
          </p:cNvPr>
          <p:cNvGrpSpPr/>
          <p:nvPr/>
        </p:nvGrpSpPr>
        <p:grpSpPr>
          <a:xfrm>
            <a:off x="8347265" y="6230278"/>
            <a:ext cx="643968" cy="678764"/>
            <a:chOff x="8347265" y="6230278"/>
            <a:chExt cx="643968" cy="678764"/>
          </a:xfrm>
        </p:grpSpPr>
        <p:sp>
          <p:nvSpPr>
            <p:cNvPr id="20" name="Ellipse 71">
              <a:extLst>
                <a:ext uri="{FF2B5EF4-FFF2-40B4-BE49-F238E27FC236}">
                  <a16:creationId xmlns:a16="http://schemas.microsoft.com/office/drawing/2014/main" id="{C642F211-5693-F8C2-8497-E18A77DB9744}"/>
                </a:ext>
              </a:extLst>
            </p:cNvPr>
            <p:cNvSpPr/>
            <p:nvPr/>
          </p:nvSpPr>
          <p:spPr>
            <a:xfrm>
              <a:off x="8347265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1" name="Ellipse 72">
              <a:extLst>
                <a:ext uri="{FF2B5EF4-FFF2-40B4-BE49-F238E27FC236}">
                  <a16:creationId xmlns:a16="http://schemas.microsoft.com/office/drawing/2014/main" id="{25E91330-360F-922F-766A-85D852A1CAA9}"/>
                </a:ext>
              </a:extLst>
            </p:cNvPr>
            <p:cNvSpPr/>
            <p:nvPr/>
          </p:nvSpPr>
          <p:spPr>
            <a:xfrm>
              <a:off x="8439260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E0B632B-2B5F-1A4E-8E86-71BAF34DF818}"/>
              </a:ext>
            </a:extLst>
          </p:cNvPr>
          <p:cNvGrpSpPr/>
          <p:nvPr/>
        </p:nvGrpSpPr>
        <p:grpSpPr>
          <a:xfrm>
            <a:off x="10028741" y="6230278"/>
            <a:ext cx="643968" cy="678764"/>
            <a:chOff x="10028741" y="6230278"/>
            <a:chExt cx="643968" cy="678764"/>
          </a:xfrm>
        </p:grpSpPr>
        <p:sp>
          <p:nvSpPr>
            <p:cNvPr id="18" name="Ellipse 60">
              <a:extLst>
                <a:ext uri="{FF2B5EF4-FFF2-40B4-BE49-F238E27FC236}">
                  <a16:creationId xmlns:a16="http://schemas.microsoft.com/office/drawing/2014/main" id="{DF926E06-AB2E-FAE4-C609-BE253DDC4CFB}"/>
                </a:ext>
              </a:extLst>
            </p:cNvPr>
            <p:cNvSpPr/>
            <p:nvPr/>
          </p:nvSpPr>
          <p:spPr>
            <a:xfrm>
              <a:off x="10028741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Ellipse 65">
              <a:extLst>
                <a:ext uri="{FF2B5EF4-FFF2-40B4-BE49-F238E27FC236}">
                  <a16:creationId xmlns:a16="http://schemas.microsoft.com/office/drawing/2014/main" id="{AAC6135D-1187-D7EA-32AA-41C630B8CFDC}"/>
                </a:ext>
              </a:extLst>
            </p:cNvPr>
            <p:cNvSpPr/>
            <p:nvPr/>
          </p:nvSpPr>
          <p:spPr>
            <a:xfrm>
              <a:off x="10120736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A52AF9EB-4775-EBD1-E024-42EFC06B90A2}"/>
              </a:ext>
            </a:extLst>
          </p:cNvPr>
          <p:cNvGrpSpPr/>
          <p:nvPr/>
        </p:nvGrpSpPr>
        <p:grpSpPr>
          <a:xfrm>
            <a:off x="4986823" y="4093014"/>
            <a:ext cx="2302932" cy="2302932"/>
            <a:chOff x="4986823" y="4093014"/>
            <a:chExt cx="2302932" cy="2302932"/>
          </a:xfrm>
        </p:grpSpPr>
        <p:sp>
          <p:nvSpPr>
            <p:cNvPr id="54" name="Ellipse 70">
              <a:extLst>
                <a:ext uri="{FF2B5EF4-FFF2-40B4-BE49-F238E27FC236}">
                  <a16:creationId xmlns:a16="http://schemas.microsoft.com/office/drawing/2014/main" id="{4BC437DE-7400-C552-66A9-C88DFAF0848F}"/>
                </a:ext>
              </a:extLst>
            </p:cNvPr>
            <p:cNvSpPr/>
            <p:nvPr/>
          </p:nvSpPr>
          <p:spPr>
            <a:xfrm>
              <a:off x="5562533" y="4668724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73">
              <a:extLst>
                <a:ext uri="{FF2B5EF4-FFF2-40B4-BE49-F238E27FC236}">
                  <a16:creationId xmlns:a16="http://schemas.microsoft.com/office/drawing/2014/main" id="{C6E79A22-4611-D86B-2447-C969FE6C9299}"/>
                </a:ext>
              </a:extLst>
            </p:cNvPr>
            <p:cNvSpPr/>
            <p:nvPr/>
          </p:nvSpPr>
          <p:spPr>
            <a:xfrm>
              <a:off x="5353668" y="4459859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74">
              <a:extLst>
                <a:ext uri="{FF2B5EF4-FFF2-40B4-BE49-F238E27FC236}">
                  <a16:creationId xmlns:a16="http://schemas.microsoft.com/office/drawing/2014/main" id="{A691BE69-C4C1-ADBE-DB77-EFD94EE4DCCF}"/>
                </a:ext>
              </a:extLst>
            </p:cNvPr>
            <p:cNvSpPr/>
            <p:nvPr/>
          </p:nvSpPr>
          <p:spPr>
            <a:xfrm>
              <a:off x="5166589" y="4272780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75">
              <a:extLst>
                <a:ext uri="{FF2B5EF4-FFF2-40B4-BE49-F238E27FC236}">
                  <a16:creationId xmlns:a16="http://schemas.microsoft.com/office/drawing/2014/main" id="{7FD705E0-0D1C-3C73-927F-19214CA577F2}"/>
                </a:ext>
              </a:extLst>
            </p:cNvPr>
            <p:cNvSpPr/>
            <p:nvPr/>
          </p:nvSpPr>
          <p:spPr>
            <a:xfrm>
              <a:off x="4986823" y="4093014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D41B605-C9E2-7680-40B8-AC0594F6267B}"/>
              </a:ext>
            </a:extLst>
          </p:cNvPr>
          <p:cNvGrpSpPr/>
          <p:nvPr/>
        </p:nvGrpSpPr>
        <p:grpSpPr>
          <a:xfrm>
            <a:off x="6663429" y="4067464"/>
            <a:ext cx="2302932" cy="2302932"/>
            <a:chOff x="6663429" y="4067464"/>
            <a:chExt cx="2302932" cy="2302932"/>
          </a:xfrm>
        </p:grpSpPr>
        <p:sp>
          <p:nvSpPr>
            <p:cNvPr id="59" name="Ellipse 70">
              <a:extLst>
                <a:ext uri="{FF2B5EF4-FFF2-40B4-BE49-F238E27FC236}">
                  <a16:creationId xmlns:a16="http://schemas.microsoft.com/office/drawing/2014/main" id="{BF2BEE98-8253-9645-404F-DFE02C07C94B}"/>
                </a:ext>
              </a:extLst>
            </p:cNvPr>
            <p:cNvSpPr/>
            <p:nvPr/>
          </p:nvSpPr>
          <p:spPr>
            <a:xfrm>
              <a:off x="7239139" y="4643174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73">
              <a:extLst>
                <a:ext uri="{FF2B5EF4-FFF2-40B4-BE49-F238E27FC236}">
                  <a16:creationId xmlns:a16="http://schemas.microsoft.com/office/drawing/2014/main" id="{D88BD214-FDEF-965A-FE56-38FC3820B002}"/>
                </a:ext>
              </a:extLst>
            </p:cNvPr>
            <p:cNvSpPr/>
            <p:nvPr/>
          </p:nvSpPr>
          <p:spPr>
            <a:xfrm>
              <a:off x="7030274" y="4434309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74">
              <a:extLst>
                <a:ext uri="{FF2B5EF4-FFF2-40B4-BE49-F238E27FC236}">
                  <a16:creationId xmlns:a16="http://schemas.microsoft.com/office/drawing/2014/main" id="{1040576C-1865-A31B-4EB3-0A2321FB52F8}"/>
                </a:ext>
              </a:extLst>
            </p:cNvPr>
            <p:cNvSpPr/>
            <p:nvPr/>
          </p:nvSpPr>
          <p:spPr>
            <a:xfrm>
              <a:off x="6843195" y="4247230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75">
              <a:extLst>
                <a:ext uri="{FF2B5EF4-FFF2-40B4-BE49-F238E27FC236}">
                  <a16:creationId xmlns:a16="http://schemas.microsoft.com/office/drawing/2014/main" id="{BB08851C-874A-3DE6-CA70-E29D52D9D134}"/>
                </a:ext>
              </a:extLst>
            </p:cNvPr>
            <p:cNvSpPr/>
            <p:nvPr/>
          </p:nvSpPr>
          <p:spPr>
            <a:xfrm>
              <a:off x="6663429" y="4067464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26C424-72D1-D436-ADAB-F2EC1176B6F1}"/>
              </a:ext>
            </a:extLst>
          </p:cNvPr>
          <p:cNvGrpSpPr/>
          <p:nvPr/>
        </p:nvGrpSpPr>
        <p:grpSpPr>
          <a:xfrm>
            <a:off x="5836308" y="2693989"/>
            <a:ext cx="2302932" cy="2302932"/>
            <a:chOff x="5836308" y="2693989"/>
            <a:chExt cx="2302932" cy="2302932"/>
          </a:xfrm>
        </p:grpSpPr>
        <p:sp>
          <p:nvSpPr>
            <p:cNvPr id="64" name="Ellipse 70">
              <a:extLst>
                <a:ext uri="{FF2B5EF4-FFF2-40B4-BE49-F238E27FC236}">
                  <a16:creationId xmlns:a16="http://schemas.microsoft.com/office/drawing/2014/main" id="{FB134EEA-15AC-8484-2750-29411A01125E}"/>
                </a:ext>
              </a:extLst>
            </p:cNvPr>
            <p:cNvSpPr/>
            <p:nvPr/>
          </p:nvSpPr>
          <p:spPr>
            <a:xfrm>
              <a:off x="6412018" y="3269699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73">
              <a:extLst>
                <a:ext uri="{FF2B5EF4-FFF2-40B4-BE49-F238E27FC236}">
                  <a16:creationId xmlns:a16="http://schemas.microsoft.com/office/drawing/2014/main" id="{F1F00369-3D15-789D-F071-7A368E041708}"/>
                </a:ext>
              </a:extLst>
            </p:cNvPr>
            <p:cNvSpPr/>
            <p:nvPr/>
          </p:nvSpPr>
          <p:spPr>
            <a:xfrm>
              <a:off x="6203153" y="3060834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74">
              <a:extLst>
                <a:ext uri="{FF2B5EF4-FFF2-40B4-BE49-F238E27FC236}">
                  <a16:creationId xmlns:a16="http://schemas.microsoft.com/office/drawing/2014/main" id="{58192908-3E9B-0A76-B2EA-5798EC980D8E}"/>
                </a:ext>
              </a:extLst>
            </p:cNvPr>
            <p:cNvSpPr/>
            <p:nvPr/>
          </p:nvSpPr>
          <p:spPr>
            <a:xfrm>
              <a:off x="6016074" y="2873755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75">
              <a:extLst>
                <a:ext uri="{FF2B5EF4-FFF2-40B4-BE49-F238E27FC236}">
                  <a16:creationId xmlns:a16="http://schemas.microsoft.com/office/drawing/2014/main" id="{DEEC105C-C76C-6AFA-DC00-BFBC69E543B7}"/>
                </a:ext>
              </a:extLst>
            </p:cNvPr>
            <p:cNvSpPr/>
            <p:nvPr/>
          </p:nvSpPr>
          <p:spPr>
            <a:xfrm>
              <a:off x="5836308" y="2693989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49ADB50D-F17B-5F9A-F948-8B00FDC33F72}"/>
              </a:ext>
            </a:extLst>
          </p:cNvPr>
          <p:cNvGrpSpPr/>
          <p:nvPr/>
        </p:nvGrpSpPr>
        <p:grpSpPr>
          <a:xfrm>
            <a:off x="7547798" y="2647733"/>
            <a:ext cx="2302932" cy="2302932"/>
            <a:chOff x="7547798" y="2647733"/>
            <a:chExt cx="2302932" cy="2302932"/>
          </a:xfrm>
        </p:grpSpPr>
        <p:sp>
          <p:nvSpPr>
            <p:cNvPr id="69" name="Ellipse 70">
              <a:extLst>
                <a:ext uri="{FF2B5EF4-FFF2-40B4-BE49-F238E27FC236}">
                  <a16:creationId xmlns:a16="http://schemas.microsoft.com/office/drawing/2014/main" id="{8E9D6A55-0173-A254-2CB2-37C1FFBDC785}"/>
                </a:ext>
              </a:extLst>
            </p:cNvPr>
            <p:cNvSpPr/>
            <p:nvPr/>
          </p:nvSpPr>
          <p:spPr>
            <a:xfrm>
              <a:off x="8123508" y="3223443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73">
              <a:extLst>
                <a:ext uri="{FF2B5EF4-FFF2-40B4-BE49-F238E27FC236}">
                  <a16:creationId xmlns:a16="http://schemas.microsoft.com/office/drawing/2014/main" id="{42B1DBC9-3B7B-D7BB-77F3-744BB491DEB4}"/>
                </a:ext>
              </a:extLst>
            </p:cNvPr>
            <p:cNvSpPr/>
            <p:nvPr/>
          </p:nvSpPr>
          <p:spPr>
            <a:xfrm>
              <a:off x="7914643" y="3014578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4">
              <a:extLst>
                <a:ext uri="{FF2B5EF4-FFF2-40B4-BE49-F238E27FC236}">
                  <a16:creationId xmlns:a16="http://schemas.microsoft.com/office/drawing/2014/main" id="{DC35D9AF-FCFE-AC6C-1BFD-211EE9FF4872}"/>
                </a:ext>
              </a:extLst>
            </p:cNvPr>
            <p:cNvSpPr/>
            <p:nvPr/>
          </p:nvSpPr>
          <p:spPr>
            <a:xfrm>
              <a:off x="7727564" y="2827499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5">
              <a:extLst>
                <a:ext uri="{FF2B5EF4-FFF2-40B4-BE49-F238E27FC236}">
                  <a16:creationId xmlns:a16="http://schemas.microsoft.com/office/drawing/2014/main" id="{65CEA40A-4677-B164-D008-9A6CDF645E0F}"/>
                </a:ext>
              </a:extLst>
            </p:cNvPr>
            <p:cNvSpPr/>
            <p:nvPr/>
          </p:nvSpPr>
          <p:spPr>
            <a:xfrm>
              <a:off x="7547798" y="2647733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1AF9FD90-1FFD-5F6C-DB52-474E2AB0AA5F}"/>
              </a:ext>
            </a:extLst>
          </p:cNvPr>
          <p:cNvGrpSpPr/>
          <p:nvPr/>
        </p:nvGrpSpPr>
        <p:grpSpPr>
          <a:xfrm>
            <a:off x="6614201" y="2760846"/>
            <a:ext cx="3832848" cy="2189820"/>
            <a:chOff x="6614201" y="2760846"/>
            <a:chExt cx="3832848" cy="2189820"/>
          </a:xfrm>
        </p:grpSpPr>
        <p:cxnSp>
          <p:nvCxnSpPr>
            <p:cNvPr id="73" name="Connecteur droit avec flèche 114">
              <a:extLst>
                <a:ext uri="{FF2B5EF4-FFF2-40B4-BE49-F238E27FC236}">
                  <a16:creationId xmlns:a16="http://schemas.microsoft.com/office/drawing/2014/main" id="{BF46B039-EDE6-C215-AB66-73D991DC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287" y="2760846"/>
              <a:ext cx="2637470" cy="112567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4">
              <a:extLst>
                <a:ext uri="{FF2B5EF4-FFF2-40B4-BE49-F238E27FC236}">
                  <a16:creationId xmlns:a16="http://schemas.microsoft.com/office/drawing/2014/main" id="{7E37E7C9-41E2-D775-A277-29F05161E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0929" y="3080811"/>
              <a:ext cx="2922244" cy="1352678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44">
              <a:extLst>
                <a:ext uri="{FF2B5EF4-FFF2-40B4-BE49-F238E27FC236}">
                  <a16:creationId xmlns:a16="http://schemas.microsoft.com/office/drawing/2014/main" id="{339A1CAA-5E48-C70C-0A0F-A9F983DB1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4201" y="3239926"/>
              <a:ext cx="3832848" cy="171074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ZoneTexte 137">
            <a:extLst>
              <a:ext uri="{FF2B5EF4-FFF2-40B4-BE49-F238E27FC236}">
                <a16:creationId xmlns:a16="http://schemas.microsoft.com/office/drawing/2014/main" id="{61862E01-D2D6-3943-6F38-B288232C3E64}"/>
              </a:ext>
            </a:extLst>
          </p:cNvPr>
          <p:cNvSpPr txBox="1"/>
          <p:nvPr/>
        </p:nvSpPr>
        <p:spPr>
          <a:xfrm>
            <a:off x="10990016" y="2386595"/>
            <a:ext cx="1275093" cy="783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Detector</a:t>
            </a:r>
          </a:p>
          <a:p>
            <a:endParaRPr lang="fr-FR" dirty="0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C583C48E-9470-E40C-1172-A91B91662312}"/>
              </a:ext>
            </a:extLst>
          </p:cNvPr>
          <p:cNvGrpSpPr/>
          <p:nvPr/>
        </p:nvGrpSpPr>
        <p:grpSpPr>
          <a:xfrm>
            <a:off x="9771234" y="1527774"/>
            <a:ext cx="2170131" cy="2170131"/>
            <a:chOff x="9771234" y="1527774"/>
            <a:chExt cx="2170131" cy="2170131"/>
          </a:xfrm>
        </p:grpSpPr>
        <p:sp>
          <p:nvSpPr>
            <p:cNvPr id="80" name="Arc 139">
              <a:extLst>
                <a:ext uri="{FF2B5EF4-FFF2-40B4-BE49-F238E27FC236}">
                  <a16:creationId xmlns:a16="http://schemas.microsoft.com/office/drawing/2014/main" id="{4D625F5B-1907-E5F1-6503-E5DD6C4E4266}"/>
                </a:ext>
              </a:extLst>
            </p:cNvPr>
            <p:cNvSpPr/>
            <p:nvPr/>
          </p:nvSpPr>
          <p:spPr>
            <a:xfrm rot="18000000" flipV="1">
              <a:off x="10195347" y="2290856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140">
              <a:extLst>
                <a:ext uri="{FF2B5EF4-FFF2-40B4-BE49-F238E27FC236}">
                  <a16:creationId xmlns:a16="http://schemas.microsoft.com/office/drawing/2014/main" id="{A48840B3-80A9-AF49-8190-B614F2909025}"/>
                </a:ext>
              </a:extLst>
            </p:cNvPr>
            <p:cNvSpPr/>
            <p:nvPr/>
          </p:nvSpPr>
          <p:spPr>
            <a:xfrm rot="19800000">
              <a:off x="9771234" y="1866744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141">
              <a:extLst>
                <a:ext uri="{FF2B5EF4-FFF2-40B4-BE49-F238E27FC236}">
                  <a16:creationId xmlns:a16="http://schemas.microsoft.com/office/drawing/2014/main" id="{2DD82F97-FBFF-033D-5041-C12481301E18}"/>
                </a:ext>
              </a:extLst>
            </p:cNvPr>
            <p:cNvSpPr/>
            <p:nvPr/>
          </p:nvSpPr>
          <p:spPr>
            <a:xfrm rot="2700000">
              <a:off x="10423602" y="2372810"/>
              <a:ext cx="720055" cy="643968"/>
            </a:xfrm>
            <a:prstGeom prst="arc">
              <a:avLst>
                <a:gd name="adj1" fmla="val 3181783"/>
                <a:gd name="adj2" fmla="val 771002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142">
              <a:extLst>
                <a:ext uri="{FF2B5EF4-FFF2-40B4-BE49-F238E27FC236}">
                  <a16:creationId xmlns:a16="http://schemas.microsoft.com/office/drawing/2014/main" id="{FB3A933A-3332-77FE-8E3F-E7ECE5AEC365}"/>
                </a:ext>
              </a:extLst>
            </p:cNvPr>
            <p:cNvSpPr/>
            <p:nvPr/>
          </p:nvSpPr>
          <p:spPr>
            <a:xfrm rot="18900000">
              <a:off x="10540236" y="2746532"/>
              <a:ext cx="107328" cy="2759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143">
              <a:extLst>
                <a:ext uri="{FF2B5EF4-FFF2-40B4-BE49-F238E27FC236}">
                  <a16:creationId xmlns:a16="http://schemas.microsoft.com/office/drawing/2014/main" id="{36173A57-4EF8-3F8B-B8B9-7096520024A6}"/>
                </a:ext>
              </a:extLst>
            </p:cNvPr>
            <p:cNvSpPr/>
            <p:nvPr/>
          </p:nvSpPr>
          <p:spPr>
            <a:xfrm rot="18900000">
              <a:off x="10535873" y="2775813"/>
              <a:ext cx="58409" cy="159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120">
                <a:extLst>
                  <a:ext uri="{FF2B5EF4-FFF2-40B4-BE49-F238E27FC236}">
                    <a16:creationId xmlns:a16="http://schemas.microsoft.com/office/drawing/2014/main" id="{66B15A0B-166D-6053-C72D-8786A12DA141}"/>
                  </a:ext>
                </a:extLst>
              </p:cNvPr>
              <p:cNvSpPr txBox="1"/>
              <p:nvPr/>
            </p:nvSpPr>
            <p:spPr>
              <a:xfrm>
                <a:off x="2676683" y="5642577"/>
                <a:ext cx="246503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500" dirty="0" err="1"/>
                  <a:t>Primary</a:t>
                </a:r>
                <a:r>
                  <a:rPr lang="fr-FR" sz="2500" dirty="0"/>
                  <a:t> </a:t>
                </a:r>
                <a:r>
                  <a:rPr lang="fr-FR" sz="2500" dirty="0" err="1"/>
                  <a:t>wave</a:t>
                </a:r>
                <a:r>
                  <a:rPr lang="fr-FR" sz="2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5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sz="2500" dirty="0"/>
              </a:p>
            </p:txBody>
          </p:sp>
        </mc:Choice>
        <mc:Fallback xmlns="">
          <p:sp>
            <p:nvSpPr>
              <p:cNvPr id="85" name="ZoneTexte 120">
                <a:extLst>
                  <a:ext uri="{FF2B5EF4-FFF2-40B4-BE49-F238E27FC236}">
                    <a16:creationId xmlns:a16="http://schemas.microsoft.com/office/drawing/2014/main" id="{66B15A0B-166D-6053-C72D-8786A12DA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83" y="5642577"/>
                <a:ext cx="2465034" cy="477054"/>
              </a:xfrm>
              <a:prstGeom prst="rect">
                <a:avLst/>
              </a:prstGeom>
              <a:blipFill>
                <a:blip r:embed="rId4"/>
                <a:stretch>
                  <a:fillRect l="-3960" t="-10256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ZoneTexte 119">
            <a:extLst>
              <a:ext uri="{FF2B5EF4-FFF2-40B4-BE49-F238E27FC236}">
                <a16:creationId xmlns:a16="http://schemas.microsoft.com/office/drawing/2014/main" id="{36167A47-8D89-C338-55EA-D0D8E5168DA8}"/>
              </a:ext>
            </a:extLst>
          </p:cNvPr>
          <p:cNvSpPr txBox="1"/>
          <p:nvPr/>
        </p:nvSpPr>
        <p:spPr>
          <a:xfrm>
            <a:off x="4576285" y="2790366"/>
            <a:ext cx="876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/>
              <a:t>X-ray</a:t>
            </a:r>
          </a:p>
        </p:txBody>
      </p:sp>
      <p:sp>
        <p:nvSpPr>
          <p:cNvPr id="87" name="ZoneTexte 113">
            <a:extLst>
              <a:ext uri="{FF2B5EF4-FFF2-40B4-BE49-F238E27FC236}">
                <a16:creationId xmlns:a16="http://schemas.microsoft.com/office/drawing/2014/main" id="{ECFE2D89-0191-73EC-40A9-7047A0140D37}"/>
              </a:ext>
            </a:extLst>
          </p:cNvPr>
          <p:cNvSpPr txBox="1"/>
          <p:nvPr/>
        </p:nvSpPr>
        <p:spPr>
          <a:xfrm>
            <a:off x="1456182" y="3590410"/>
            <a:ext cx="12497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/>
              <a:t>Surface</a:t>
            </a:r>
          </a:p>
        </p:txBody>
      </p:sp>
      <p:cxnSp>
        <p:nvCxnSpPr>
          <p:cNvPr id="88" name="Connecteur droit avec flèche 81">
            <a:extLst>
              <a:ext uri="{FF2B5EF4-FFF2-40B4-BE49-F238E27FC236}">
                <a16:creationId xmlns:a16="http://schemas.microsoft.com/office/drawing/2014/main" id="{A9B5B200-7F68-FEBF-BF93-B43209BA57B6}"/>
              </a:ext>
            </a:extLst>
          </p:cNvPr>
          <p:cNvCxnSpPr>
            <a:cxnSpLocks/>
          </p:cNvCxnSpPr>
          <p:nvPr/>
        </p:nvCxnSpPr>
        <p:spPr>
          <a:xfrm flipV="1">
            <a:off x="6636290" y="4206009"/>
            <a:ext cx="182033" cy="75155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2">
            <a:extLst>
              <a:ext uri="{FF2B5EF4-FFF2-40B4-BE49-F238E27FC236}">
                <a16:creationId xmlns:a16="http://schemas.microsoft.com/office/drawing/2014/main" id="{C1329D37-6D4A-128F-9CDA-4927F7BCC33A}"/>
              </a:ext>
            </a:extLst>
          </p:cNvPr>
          <p:cNvCxnSpPr/>
          <p:nvPr/>
        </p:nvCxnSpPr>
        <p:spPr>
          <a:xfrm>
            <a:off x="6651158" y="4924724"/>
            <a:ext cx="738578" cy="33960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4B0112CB-7A13-CB70-56C3-0FBD82A1D496}"/>
              </a:ext>
            </a:extLst>
          </p:cNvPr>
          <p:cNvGrpSpPr/>
          <p:nvPr/>
        </p:nvGrpSpPr>
        <p:grpSpPr>
          <a:xfrm>
            <a:off x="10807403" y="4545656"/>
            <a:ext cx="3662095" cy="4294410"/>
            <a:chOff x="10830368" y="3267420"/>
            <a:chExt cx="3662095" cy="4294410"/>
          </a:xfrm>
        </p:grpSpPr>
        <p:sp>
          <p:nvSpPr>
            <p:cNvPr id="130" name="Rectangle 80">
              <a:extLst>
                <a:ext uri="{FF2B5EF4-FFF2-40B4-BE49-F238E27FC236}">
                  <a16:creationId xmlns:a16="http://schemas.microsoft.com/office/drawing/2014/main" id="{39ECEDAF-34AB-0FEE-C1D6-F381766B978C}"/>
                </a:ext>
              </a:extLst>
            </p:cNvPr>
            <p:cNvSpPr/>
            <p:nvPr/>
          </p:nvSpPr>
          <p:spPr>
            <a:xfrm>
              <a:off x="10830368" y="3267420"/>
              <a:ext cx="3662095" cy="4294410"/>
            </a:xfrm>
            <a:prstGeom prst="wedgeRectCallout">
              <a:avLst>
                <a:gd name="adj1" fmla="val -58471"/>
                <a:gd name="adj2" fmla="val 15230"/>
              </a:avLst>
            </a:prstGeom>
            <a:solidFill>
              <a:srgbClr val="E8D292">
                <a:alpha val="90000"/>
              </a:srgbClr>
            </a:solidFill>
            <a:ln w="3175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DDB530F-E81B-7B51-8976-6DA1C2F8540E}"/>
                </a:ext>
              </a:extLst>
            </p:cNvPr>
            <p:cNvGrpSpPr/>
            <p:nvPr/>
          </p:nvGrpSpPr>
          <p:grpSpPr>
            <a:xfrm>
              <a:off x="10964911" y="3518020"/>
              <a:ext cx="3212127" cy="3793096"/>
              <a:chOff x="12254416" y="3813042"/>
              <a:chExt cx="3877952" cy="4579348"/>
            </a:xfrm>
          </p:grpSpPr>
          <p:cxnSp>
            <p:nvCxnSpPr>
              <p:cNvPr id="132" name="Connecteur droit 82">
                <a:extLst>
                  <a:ext uri="{FF2B5EF4-FFF2-40B4-BE49-F238E27FC236}">
                    <a16:creationId xmlns:a16="http://schemas.microsoft.com/office/drawing/2014/main" id="{04D29BCC-1834-A0CE-5B0E-AB3B14832659}"/>
                  </a:ext>
                </a:extLst>
              </p:cNvPr>
              <p:cNvCxnSpPr/>
              <p:nvPr/>
            </p:nvCxnSpPr>
            <p:spPr>
              <a:xfrm>
                <a:off x="13190050" y="7475572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83">
                <a:extLst>
                  <a:ext uri="{FF2B5EF4-FFF2-40B4-BE49-F238E27FC236}">
                    <a16:creationId xmlns:a16="http://schemas.microsoft.com/office/drawing/2014/main" id="{14C3DAD5-C218-ABC5-62B2-B2D075BA01BC}"/>
                  </a:ext>
                </a:extLst>
              </p:cNvPr>
              <p:cNvCxnSpPr/>
              <p:nvPr/>
            </p:nvCxnSpPr>
            <p:spPr>
              <a:xfrm>
                <a:off x="13190050" y="6640687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14">
                <a:extLst>
                  <a:ext uri="{FF2B5EF4-FFF2-40B4-BE49-F238E27FC236}">
                    <a16:creationId xmlns:a16="http://schemas.microsoft.com/office/drawing/2014/main" id="{77942466-154B-B6E8-F73D-2A4EB2A72F15}"/>
                  </a:ext>
                </a:extLst>
              </p:cNvPr>
              <p:cNvCxnSpPr/>
              <p:nvPr/>
            </p:nvCxnSpPr>
            <p:spPr>
              <a:xfrm>
                <a:off x="13190050" y="632671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122">
                <a:extLst>
                  <a:ext uri="{FF2B5EF4-FFF2-40B4-BE49-F238E27FC236}">
                    <a16:creationId xmlns:a16="http://schemas.microsoft.com/office/drawing/2014/main" id="{1353034E-62DF-F80C-F9CC-7527E5B99C0F}"/>
                  </a:ext>
                </a:extLst>
              </p:cNvPr>
              <p:cNvCxnSpPr/>
              <p:nvPr/>
            </p:nvCxnSpPr>
            <p:spPr>
              <a:xfrm>
                <a:off x="13190050" y="6058247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124">
                <a:extLst>
                  <a:ext uri="{FF2B5EF4-FFF2-40B4-BE49-F238E27FC236}">
                    <a16:creationId xmlns:a16="http://schemas.microsoft.com/office/drawing/2014/main" id="{B0409E62-1893-2E9F-3CD6-D37379984EFF}"/>
                  </a:ext>
                </a:extLst>
              </p:cNvPr>
              <p:cNvCxnSpPr/>
              <p:nvPr/>
            </p:nvCxnSpPr>
            <p:spPr>
              <a:xfrm>
                <a:off x="13190050" y="592908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125">
                <a:extLst>
                  <a:ext uri="{FF2B5EF4-FFF2-40B4-BE49-F238E27FC236}">
                    <a16:creationId xmlns:a16="http://schemas.microsoft.com/office/drawing/2014/main" id="{3D49AE9B-6B6B-B3A9-B2A3-AFACBF17C8E4}"/>
                  </a:ext>
                </a:extLst>
              </p:cNvPr>
              <p:cNvCxnSpPr/>
              <p:nvPr/>
            </p:nvCxnSpPr>
            <p:spPr>
              <a:xfrm>
                <a:off x="13190050" y="5817038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Ellipse 126">
                <a:extLst>
                  <a:ext uri="{FF2B5EF4-FFF2-40B4-BE49-F238E27FC236}">
                    <a16:creationId xmlns:a16="http://schemas.microsoft.com/office/drawing/2014/main" id="{C5AAA4E1-4228-06B6-E755-90A33C8AE941}"/>
                  </a:ext>
                </a:extLst>
              </p:cNvPr>
              <p:cNvSpPr/>
              <p:nvPr/>
            </p:nvSpPr>
            <p:spPr>
              <a:xfrm rot="10800000" flipV="1">
                <a:off x="13910157" y="7412777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27">
                <a:extLst>
                  <a:ext uri="{FF2B5EF4-FFF2-40B4-BE49-F238E27FC236}">
                    <a16:creationId xmlns:a16="http://schemas.microsoft.com/office/drawing/2014/main" id="{665D09C3-C210-1B4F-17B4-B06FE23D8EF1}"/>
                  </a:ext>
                </a:extLst>
              </p:cNvPr>
              <p:cNvSpPr/>
              <p:nvPr/>
            </p:nvSpPr>
            <p:spPr>
              <a:xfrm rot="10800000" flipV="1">
                <a:off x="14432625" y="7412777"/>
                <a:ext cx="125590" cy="1255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28">
                <a:extLst>
                  <a:ext uri="{FF2B5EF4-FFF2-40B4-BE49-F238E27FC236}">
                    <a16:creationId xmlns:a16="http://schemas.microsoft.com/office/drawing/2014/main" id="{146871C9-E5A2-D629-9002-365BD4FAA328}"/>
                  </a:ext>
                </a:extLst>
              </p:cNvPr>
              <p:cNvSpPr/>
              <p:nvPr/>
            </p:nvSpPr>
            <p:spPr>
              <a:xfrm rot="10800000" flipV="1">
                <a:off x="13910157" y="6577892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29">
                <a:extLst>
                  <a:ext uri="{FF2B5EF4-FFF2-40B4-BE49-F238E27FC236}">
                    <a16:creationId xmlns:a16="http://schemas.microsoft.com/office/drawing/2014/main" id="{F0150A5A-3B0B-1598-A63D-4EB57076EBC2}"/>
                  </a:ext>
                </a:extLst>
              </p:cNvPr>
              <p:cNvSpPr/>
              <p:nvPr/>
            </p:nvSpPr>
            <p:spPr>
              <a:xfrm rot="10800000" flipV="1">
                <a:off x="14432625" y="6577892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30">
                <a:extLst>
                  <a:ext uri="{FF2B5EF4-FFF2-40B4-BE49-F238E27FC236}">
                    <a16:creationId xmlns:a16="http://schemas.microsoft.com/office/drawing/2014/main" id="{25B98E20-0B1A-9C41-B547-6A18F130E815}"/>
                  </a:ext>
                </a:extLst>
              </p:cNvPr>
              <p:cNvSpPr/>
              <p:nvPr/>
            </p:nvSpPr>
            <p:spPr>
              <a:xfrm rot="10800000" flipV="1">
                <a:off x="13364794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31">
                <a:extLst>
                  <a:ext uri="{FF2B5EF4-FFF2-40B4-BE49-F238E27FC236}">
                    <a16:creationId xmlns:a16="http://schemas.microsoft.com/office/drawing/2014/main" id="{A7252B07-9026-6435-6058-448151C57ADC}"/>
                  </a:ext>
                </a:extLst>
              </p:cNvPr>
              <p:cNvSpPr/>
              <p:nvPr/>
            </p:nvSpPr>
            <p:spPr>
              <a:xfrm rot="10800000" flipV="1">
                <a:off x="13622099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32">
                <a:extLst>
                  <a:ext uri="{FF2B5EF4-FFF2-40B4-BE49-F238E27FC236}">
                    <a16:creationId xmlns:a16="http://schemas.microsoft.com/office/drawing/2014/main" id="{4EA29D44-DBE1-07C1-CB67-B77E5D1B9481}"/>
                  </a:ext>
                </a:extLst>
              </p:cNvPr>
              <p:cNvSpPr/>
              <p:nvPr/>
            </p:nvSpPr>
            <p:spPr>
              <a:xfrm rot="10800000" flipV="1">
                <a:off x="14018108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34">
                <a:extLst>
                  <a:ext uri="{FF2B5EF4-FFF2-40B4-BE49-F238E27FC236}">
                    <a16:creationId xmlns:a16="http://schemas.microsoft.com/office/drawing/2014/main" id="{868313A2-610E-F084-0871-8DA17126ECC8}"/>
                  </a:ext>
                </a:extLst>
              </p:cNvPr>
              <p:cNvSpPr/>
              <p:nvPr/>
            </p:nvSpPr>
            <p:spPr>
              <a:xfrm rot="10800000" flipV="1">
                <a:off x="14275413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35">
                <a:extLst>
                  <a:ext uri="{FF2B5EF4-FFF2-40B4-BE49-F238E27FC236}">
                    <a16:creationId xmlns:a16="http://schemas.microsoft.com/office/drawing/2014/main" id="{6DD0A71A-BF89-B1D8-63C4-C37425277951}"/>
                  </a:ext>
                </a:extLst>
              </p:cNvPr>
              <p:cNvSpPr/>
              <p:nvPr/>
            </p:nvSpPr>
            <p:spPr>
              <a:xfrm rot="10800000" flipV="1">
                <a:off x="14611967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36">
                <a:extLst>
                  <a:ext uri="{FF2B5EF4-FFF2-40B4-BE49-F238E27FC236}">
                    <a16:creationId xmlns:a16="http://schemas.microsoft.com/office/drawing/2014/main" id="{E17F485F-02CA-BADC-95C6-A75C53694CC1}"/>
                  </a:ext>
                </a:extLst>
              </p:cNvPr>
              <p:cNvSpPr/>
              <p:nvPr/>
            </p:nvSpPr>
            <p:spPr>
              <a:xfrm rot="10800000" flipV="1">
                <a:off x="14869272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ZoneTexte 137">
                <a:extLst>
                  <a:ext uri="{FF2B5EF4-FFF2-40B4-BE49-F238E27FC236}">
                    <a16:creationId xmlns:a16="http://schemas.microsoft.com/office/drawing/2014/main" id="{F0EDF162-37FB-B296-B612-6EE7AAA12276}"/>
                  </a:ext>
                </a:extLst>
              </p:cNvPr>
              <p:cNvSpPr txBox="1"/>
              <p:nvPr/>
            </p:nvSpPr>
            <p:spPr>
              <a:xfrm>
                <a:off x="15206274" y="729090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1s</a:t>
                </a:r>
              </a:p>
            </p:txBody>
          </p:sp>
          <p:sp>
            <p:nvSpPr>
              <p:cNvPr id="149" name="ZoneTexte 138">
                <a:extLst>
                  <a:ext uri="{FF2B5EF4-FFF2-40B4-BE49-F238E27FC236}">
                    <a16:creationId xmlns:a16="http://schemas.microsoft.com/office/drawing/2014/main" id="{2E563466-D07A-4476-0DE4-74F11E868FE0}"/>
                  </a:ext>
                </a:extLst>
              </p:cNvPr>
              <p:cNvSpPr txBox="1"/>
              <p:nvPr/>
            </p:nvSpPr>
            <p:spPr>
              <a:xfrm>
                <a:off x="15208914" y="644334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2s</a:t>
                </a:r>
              </a:p>
            </p:txBody>
          </p:sp>
          <p:sp>
            <p:nvSpPr>
              <p:cNvPr id="150" name="ZoneTexte 139">
                <a:extLst>
                  <a:ext uri="{FF2B5EF4-FFF2-40B4-BE49-F238E27FC236}">
                    <a16:creationId xmlns:a16="http://schemas.microsoft.com/office/drawing/2014/main" id="{EBFC3145-482A-17FA-D4FC-FB41DF7B8F9F}"/>
                  </a:ext>
                </a:extLst>
              </p:cNvPr>
              <p:cNvSpPr txBox="1"/>
              <p:nvPr/>
            </p:nvSpPr>
            <p:spPr>
              <a:xfrm>
                <a:off x="15196664" y="613046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2p</a:t>
                </a:r>
              </a:p>
            </p:txBody>
          </p:sp>
          <p:sp>
            <p:nvSpPr>
              <p:cNvPr id="151" name="ZoneTexte 140">
                <a:extLst>
                  <a:ext uri="{FF2B5EF4-FFF2-40B4-BE49-F238E27FC236}">
                    <a16:creationId xmlns:a16="http://schemas.microsoft.com/office/drawing/2014/main" id="{7AF6A234-415C-6D1D-631B-3F44AED954D4}"/>
                  </a:ext>
                </a:extLst>
              </p:cNvPr>
              <p:cNvSpPr txBox="1"/>
              <p:nvPr/>
            </p:nvSpPr>
            <p:spPr>
              <a:xfrm>
                <a:off x="15206274" y="585391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3s</a:t>
                </a:r>
              </a:p>
            </p:txBody>
          </p:sp>
          <p:sp>
            <p:nvSpPr>
              <p:cNvPr id="152" name="Rectangle 141">
                <a:extLst>
                  <a:ext uri="{FF2B5EF4-FFF2-40B4-BE49-F238E27FC236}">
                    <a16:creationId xmlns:a16="http://schemas.microsoft.com/office/drawing/2014/main" id="{DE2B3025-5317-A43B-D00A-44CCB5A5E437}"/>
                  </a:ext>
                </a:extLst>
              </p:cNvPr>
              <p:cNvSpPr/>
              <p:nvPr/>
            </p:nvSpPr>
            <p:spPr>
              <a:xfrm>
                <a:off x="13190050" y="5283775"/>
                <a:ext cx="2016224" cy="3837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BV</a:t>
                </a:r>
              </a:p>
            </p:txBody>
          </p:sp>
          <p:cxnSp>
            <p:nvCxnSpPr>
              <p:cNvPr id="153" name="Connecteur droit 142">
                <a:extLst>
                  <a:ext uri="{FF2B5EF4-FFF2-40B4-BE49-F238E27FC236}">
                    <a16:creationId xmlns:a16="http://schemas.microsoft.com/office/drawing/2014/main" id="{7853C298-60C9-AE62-B04E-0E8F2D66A794}"/>
                  </a:ext>
                </a:extLst>
              </p:cNvPr>
              <p:cNvCxnSpPr/>
              <p:nvPr/>
            </p:nvCxnSpPr>
            <p:spPr>
              <a:xfrm>
                <a:off x="13180440" y="511074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ZoneTexte 143">
                <a:extLst>
                  <a:ext uri="{FF2B5EF4-FFF2-40B4-BE49-F238E27FC236}">
                    <a16:creationId xmlns:a16="http://schemas.microsoft.com/office/drawing/2014/main" id="{F3039E62-608A-5FA8-A7E4-4E7919DCE80B}"/>
                  </a:ext>
                </a:extLst>
              </p:cNvPr>
              <p:cNvSpPr txBox="1"/>
              <p:nvPr/>
            </p:nvSpPr>
            <p:spPr>
              <a:xfrm>
                <a:off x="15267072" y="4926244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</a:t>
                </a:r>
                <a:r>
                  <a:rPr lang="fr-FR" baseline="-25000" dirty="0" err="1"/>
                  <a:t>Fermi</a:t>
                </a:r>
                <a:endParaRPr lang="fr-FR" baseline="-25000" dirty="0"/>
              </a:p>
            </p:txBody>
          </p:sp>
          <p:cxnSp>
            <p:nvCxnSpPr>
              <p:cNvPr id="155" name="Connecteur droit 144">
                <a:extLst>
                  <a:ext uri="{FF2B5EF4-FFF2-40B4-BE49-F238E27FC236}">
                    <a16:creationId xmlns:a16="http://schemas.microsoft.com/office/drawing/2014/main" id="{843EC897-F6F1-7B41-94F4-75AA46861189}"/>
                  </a:ext>
                </a:extLst>
              </p:cNvPr>
              <p:cNvCxnSpPr/>
              <p:nvPr/>
            </p:nvCxnSpPr>
            <p:spPr>
              <a:xfrm>
                <a:off x="13172817" y="4587433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ZoneTexte 145">
                <a:extLst>
                  <a:ext uri="{FF2B5EF4-FFF2-40B4-BE49-F238E27FC236}">
                    <a16:creationId xmlns:a16="http://schemas.microsoft.com/office/drawing/2014/main" id="{C6F9F1C1-BE7B-2B27-5DA4-9B1CCE79A6CC}"/>
                  </a:ext>
                </a:extLst>
              </p:cNvPr>
              <p:cNvSpPr txBox="1"/>
              <p:nvPr/>
            </p:nvSpPr>
            <p:spPr>
              <a:xfrm>
                <a:off x="15256807" y="4342823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</a:t>
                </a:r>
                <a:r>
                  <a:rPr lang="fr-FR" baseline="-25000" dirty="0" err="1"/>
                  <a:t>vacuum</a:t>
                </a:r>
                <a:endParaRPr lang="fr-FR" baseline="-25000" dirty="0"/>
              </a:p>
            </p:txBody>
          </p:sp>
          <p:cxnSp>
            <p:nvCxnSpPr>
              <p:cNvPr id="157" name="Connecteur droit avec flèche 146">
                <a:extLst>
                  <a:ext uri="{FF2B5EF4-FFF2-40B4-BE49-F238E27FC236}">
                    <a16:creationId xmlns:a16="http://schemas.microsoft.com/office/drawing/2014/main" id="{1C1B8032-F660-8F39-7451-708C02FC2D1C}"/>
                  </a:ext>
                </a:extLst>
              </p:cNvPr>
              <p:cNvCxnSpPr/>
              <p:nvPr/>
            </p:nvCxnSpPr>
            <p:spPr>
              <a:xfrm flipV="1">
                <a:off x="13364793" y="4587433"/>
                <a:ext cx="0" cy="5233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ZoneTexte 147">
                    <a:extLst>
                      <a:ext uri="{FF2B5EF4-FFF2-40B4-BE49-F238E27FC236}">
                        <a16:creationId xmlns:a16="http://schemas.microsoft.com/office/drawing/2014/main" id="{715CEBA7-BF81-DFD1-2ACF-4BE00B5303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6839" y="4700115"/>
                    <a:ext cx="2452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8" name="ZoneTexte 147">
                    <a:extLst>
                      <a:ext uri="{FF2B5EF4-FFF2-40B4-BE49-F238E27FC236}">
                        <a16:creationId xmlns:a16="http://schemas.microsoft.com/office/drawing/2014/main" id="{715CEBA7-BF81-DFD1-2ACF-4BE00B530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6839" y="4700115"/>
                    <a:ext cx="24525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059" r="-58824" b="-5945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ZoneTexte 148">
                <a:extLst>
                  <a:ext uri="{FF2B5EF4-FFF2-40B4-BE49-F238E27FC236}">
                    <a16:creationId xmlns:a16="http://schemas.microsoft.com/office/drawing/2014/main" id="{F7D55707-B49A-D551-53A0-45C0329BBB36}"/>
                  </a:ext>
                </a:extLst>
              </p:cNvPr>
              <p:cNvSpPr txBox="1"/>
              <p:nvPr/>
            </p:nvSpPr>
            <p:spPr>
              <a:xfrm>
                <a:off x="13587739" y="4728167"/>
                <a:ext cx="1724336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err="1"/>
                  <a:t>Work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endParaRPr lang="fr-FR" sz="1600" dirty="0"/>
              </a:p>
            </p:txBody>
          </p:sp>
          <p:cxnSp>
            <p:nvCxnSpPr>
              <p:cNvPr id="160" name="Connecteur droit avec flèche 149">
                <a:extLst>
                  <a:ext uri="{FF2B5EF4-FFF2-40B4-BE49-F238E27FC236}">
                    <a16:creationId xmlns:a16="http://schemas.microsoft.com/office/drawing/2014/main" id="{33315CF7-5F20-6741-7D42-D2F5D11239C0}"/>
                  </a:ext>
                </a:extLst>
              </p:cNvPr>
              <p:cNvCxnSpPr>
                <a:cxnSpLocks/>
                <a:stCxn id="139" idx="0"/>
              </p:cNvCxnSpPr>
              <p:nvPr/>
            </p:nvCxnSpPr>
            <p:spPr>
              <a:xfrm flipV="1">
                <a:off x="14495420" y="4175034"/>
                <a:ext cx="885597" cy="323774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ZoneTexte 150">
                <a:extLst>
                  <a:ext uri="{FF2B5EF4-FFF2-40B4-BE49-F238E27FC236}">
                    <a16:creationId xmlns:a16="http://schemas.microsoft.com/office/drawing/2014/main" id="{5ADA685D-0C0A-0CC4-1826-17A8E511BD0A}"/>
                  </a:ext>
                </a:extLst>
              </p:cNvPr>
              <p:cNvSpPr txBox="1"/>
              <p:nvPr/>
            </p:nvSpPr>
            <p:spPr>
              <a:xfrm>
                <a:off x="14275412" y="381304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photoelectron</a:t>
                </a:r>
                <a:endParaRPr lang="fr-FR" dirty="0"/>
              </a:p>
            </p:txBody>
          </p:sp>
          <p:sp>
            <p:nvSpPr>
              <p:cNvPr id="162" name="Forme libre 151">
                <a:extLst>
                  <a:ext uri="{FF2B5EF4-FFF2-40B4-BE49-F238E27FC236}">
                    <a16:creationId xmlns:a16="http://schemas.microsoft.com/office/drawing/2014/main" id="{B10E8130-AA39-215B-7E1C-8AC85CDB226B}"/>
                  </a:ext>
                </a:extLst>
              </p:cNvPr>
              <p:cNvSpPr/>
              <p:nvPr/>
            </p:nvSpPr>
            <p:spPr>
              <a:xfrm rot="1701404">
                <a:off x="13082123" y="6666148"/>
                <a:ext cx="1415801" cy="369796"/>
              </a:xfrm>
              <a:custGeom>
                <a:avLst/>
                <a:gdLst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37882 w 2398955"/>
                  <a:gd name="connsiteY3" fmla="*/ 21545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71219 w 2398955"/>
                  <a:gd name="connsiteY3" fmla="*/ 16782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52169 w 2398955"/>
                  <a:gd name="connsiteY3" fmla="*/ 16782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52169 w 2398955"/>
                  <a:gd name="connsiteY3" fmla="*/ 16782 h 355188"/>
                  <a:gd name="connsiteX4" fmla="*/ 753035 w 2398955"/>
                  <a:gd name="connsiteY4" fmla="*/ 333517 h 355188"/>
                  <a:gd name="connsiteX5" fmla="*/ 970486 w 2398955"/>
                  <a:gd name="connsiteY5" fmla="*/ 27709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451"/>
                  <a:gd name="connsiteX1" fmla="*/ 182880 w 2398955"/>
                  <a:gd name="connsiteY1" fmla="*/ 30 h 355451"/>
                  <a:gd name="connsiteX2" fmla="*/ 344244 w 2398955"/>
                  <a:gd name="connsiteY2" fmla="*/ 312002 h 355451"/>
                  <a:gd name="connsiteX3" fmla="*/ 552169 w 2398955"/>
                  <a:gd name="connsiteY3" fmla="*/ 16782 h 355451"/>
                  <a:gd name="connsiteX4" fmla="*/ 753035 w 2398955"/>
                  <a:gd name="connsiteY4" fmla="*/ 333517 h 355451"/>
                  <a:gd name="connsiteX5" fmla="*/ 970486 w 2398955"/>
                  <a:gd name="connsiteY5" fmla="*/ 27709 h 355451"/>
                  <a:gd name="connsiteX6" fmla="*/ 1161826 w 2398955"/>
                  <a:gd name="connsiteY6" fmla="*/ 312002 h 355451"/>
                  <a:gd name="connsiteX7" fmla="*/ 1364820 w 2398955"/>
                  <a:gd name="connsiteY7" fmla="*/ 46759 h 355451"/>
                  <a:gd name="connsiteX8" fmla="*/ 1538343 w 2398955"/>
                  <a:gd name="connsiteY8" fmla="*/ 355032 h 355451"/>
                  <a:gd name="connsiteX9" fmla="*/ 1731981 w 2398955"/>
                  <a:gd name="connsiteY9" fmla="*/ 118364 h 355451"/>
                  <a:gd name="connsiteX10" fmla="*/ 1850315 w 2398955"/>
                  <a:gd name="connsiteY10" fmla="*/ 344275 h 355451"/>
                  <a:gd name="connsiteX11" fmla="*/ 2054710 w 2398955"/>
                  <a:gd name="connsiteY11" fmla="*/ 118364 h 355451"/>
                  <a:gd name="connsiteX12" fmla="*/ 2194560 w 2398955"/>
                  <a:gd name="connsiteY12" fmla="*/ 301244 h 355451"/>
                  <a:gd name="connsiteX13" fmla="*/ 2398955 w 2398955"/>
                  <a:gd name="connsiteY13" fmla="*/ 312002 h 355451"/>
                  <a:gd name="connsiteX0" fmla="*/ 0 w 2398955"/>
                  <a:gd name="connsiteY0" fmla="*/ 333517 h 344275"/>
                  <a:gd name="connsiteX1" fmla="*/ 182880 w 2398955"/>
                  <a:gd name="connsiteY1" fmla="*/ 30 h 344275"/>
                  <a:gd name="connsiteX2" fmla="*/ 344244 w 2398955"/>
                  <a:gd name="connsiteY2" fmla="*/ 312002 h 344275"/>
                  <a:gd name="connsiteX3" fmla="*/ 552169 w 2398955"/>
                  <a:gd name="connsiteY3" fmla="*/ 16782 h 344275"/>
                  <a:gd name="connsiteX4" fmla="*/ 753035 w 2398955"/>
                  <a:gd name="connsiteY4" fmla="*/ 333517 h 344275"/>
                  <a:gd name="connsiteX5" fmla="*/ 970486 w 2398955"/>
                  <a:gd name="connsiteY5" fmla="*/ 27709 h 344275"/>
                  <a:gd name="connsiteX6" fmla="*/ 1161826 w 2398955"/>
                  <a:gd name="connsiteY6" fmla="*/ 312002 h 344275"/>
                  <a:gd name="connsiteX7" fmla="*/ 1364820 w 2398955"/>
                  <a:gd name="connsiteY7" fmla="*/ 46759 h 344275"/>
                  <a:gd name="connsiteX8" fmla="*/ 1566918 w 2398955"/>
                  <a:gd name="connsiteY8" fmla="*/ 340744 h 344275"/>
                  <a:gd name="connsiteX9" fmla="*/ 1731981 w 2398955"/>
                  <a:gd name="connsiteY9" fmla="*/ 118364 h 344275"/>
                  <a:gd name="connsiteX10" fmla="*/ 1850315 w 2398955"/>
                  <a:gd name="connsiteY10" fmla="*/ 344275 h 344275"/>
                  <a:gd name="connsiteX11" fmla="*/ 2054710 w 2398955"/>
                  <a:gd name="connsiteY11" fmla="*/ 118364 h 344275"/>
                  <a:gd name="connsiteX12" fmla="*/ 2194560 w 2398955"/>
                  <a:gd name="connsiteY12" fmla="*/ 301244 h 344275"/>
                  <a:gd name="connsiteX13" fmla="*/ 2398955 w 2398955"/>
                  <a:gd name="connsiteY13" fmla="*/ 312002 h 344275"/>
                  <a:gd name="connsiteX0" fmla="*/ 0 w 2398955"/>
                  <a:gd name="connsiteY0" fmla="*/ 333517 h 344564"/>
                  <a:gd name="connsiteX1" fmla="*/ 182880 w 2398955"/>
                  <a:gd name="connsiteY1" fmla="*/ 30 h 344564"/>
                  <a:gd name="connsiteX2" fmla="*/ 344244 w 2398955"/>
                  <a:gd name="connsiteY2" fmla="*/ 312002 h 344564"/>
                  <a:gd name="connsiteX3" fmla="*/ 552169 w 2398955"/>
                  <a:gd name="connsiteY3" fmla="*/ 16782 h 344564"/>
                  <a:gd name="connsiteX4" fmla="*/ 753035 w 2398955"/>
                  <a:gd name="connsiteY4" fmla="*/ 333517 h 344564"/>
                  <a:gd name="connsiteX5" fmla="*/ 970486 w 2398955"/>
                  <a:gd name="connsiteY5" fmla="*/ 27709 h 344564"/>
                  <a:gd name="connsiteX6" fmla="*/ 1161826 w 2398955"/>
                  <a:gd name="connsiteY6" fmla="*/ 312002 h 344564"/>
                  <a:gd name="connsiteX7" fmla="*/ 1364820 w 2398955"/>
                  <a:gd name="connsiteY7" fmla="*/ 46759 h 344564"/>
                  <a:gd name="connsiteX8" fmla="*/ 1566918 w 2398955"/>
                  <a:gd name="connsiteY8" fmla="*/ 340744 h 344564"/>
                  <a:gd name="connsiteX9" fmla="*/ 1731981 w 2398955"/>
                  <a:gd name="connsiteY9" fmla="*/ 61214 h 344564"/>
                  <a:gd name="connsiteX10" fmla="*/ 1850315 w 2398955"/>
                  <a:gd name="connsiteY10" fmla="*/ 344275 h 344564"/>
                  <a:gd name="connsiteX11" fmla="*/ 2054710 w 2398955"/>
                  <a:gd name="connsiteY11" fmla="*/ 118364 h 344564"/>
                  <a:gd name="connsiteX12" fmla="*/ 2194560 w 2398955"/>
                  <a:gd name="connsiteY12" fmla="*/ 301244 h 344564"/>
                  <a:gd name="connsiteX13" fmla="*/ 2398955 w 2398955"/>
                  <a:gd name="connsiteY13" fmla="*/ 312002 h 344564"/>
                  <a:gd name="connsiteX0" fmla="*/ 0 w 2398955"/>
                  <a:gd name="connsiteY0" fmla="*/ 333517 h 344564"/>
                  <a:gd name="connsiteX1" fmla="*/ 182880 w 2398955"/>
                  <a:gd name="connsiteY1" fmla="*/ 30 h 344564"/>
                  <a:gd name="connsiteX2" fmla="*/ 344244 w 2398955"/>
                  <a:gd name="connsiteY2" fmla="*/ 312002 h 344564"/>
                  <a:gd name="connsiteX3" fmla="*/ 552169 w 2398955"/>
                  <a:gd name="connsiteY3" fmla="*/ 16782 h 344564"/>
                  <a:gd name="connsiteX4" fmla="*/ 753035 w 2398955"/>
                  <a:gd name="connsiteY4" fmla="*/ 333517 h 344564"/>
                  <a:gd name="connsiteX5" fmla="*/ 970486 w 2398955"/>
                  <a:gd name="connsiteY5" fmla="*/ 27709 h 344564"/>
                  <a:gd name="connsiteX6" fmla="*/ 1161826 w 2398955"/>
                  <a:gd name="connsiteY6" fmla="*/ 312002 h 344564"/>
                  <a:gd name="connsiteX7" fmla="*/ 1364820 w 2398955"/>
                  <a:gd name="connsiteY7" fmla="*/ 46759 h 344564"/>
                  <a:gd name="connsiteX8" fmla="*/ 1566918 w 2398955"/>
                  <a:gd name="connsiteY8" fmla="*/ 340744 h 344564"/>
                  <a:gd name="connsiteX9" fmla="*/ 1731981 w 2398955"/>
                  <a:gd name="connsiteY9" fmla="*/ 61214 h 344564"/>
                  <a:gd name="connsiteX10" fmla="*/ 1936040 w 2398955"/>
                  <a:gd name="connsiteY10" fmla="*/ 344275 h 344564"/>
                  <a:gd name="connsiteX11" fmla="*/ 2054710 w 2398955"/>
                  <a:gd name="connsiteY11" fmla="*/ 118364 h 344564"/>
                  <a:gd name="connsiteX12" fmla="*/ 2194560 w 2398955"/>
                  <a:gd name="connsiteY12" fmla="*/ 301244 h 344564"/>
                  <a:gd name="connsiteX13" fmla="*/ 2398955 w 2398955"/>
                  <a:gd name="connsiteY13" fmla="*/ 312002 h 344564"/>
                  <a:gd name="connsiteX0" fmla="*/ 0 w 2398955"/>
                  <a:gd name="connsiteY0" fmla="*/ 333517 h 344291"/>
                  <a:gd name="connsiteX1" fmla="*/ 182880 w 2398955"/>
                  <a:gd name="connsiteY1" fmla="*/ 30 h 344291"/>
                  <a:gd name="connsiteX2" fmla="*/ 344244 w 2398955"/>
                  <a:gd name="connsiteY2" fmla="*/ 312002 h 344291"/>
                  <a:gd name="connsiteX3" fmla="*/ 552169 w 2398955"/>
                  <a:gd name="connsiteY3" fmla="*/ 16782 h 344291"/>
                  <a:gd name="connsiteX4" fmla="*/ 753035 w 2398955"/>
                  <a:gd name="connsiteY4" fmla="*/ 333517 h 344291"/>
                  <a:gd name="connsiteX5" fmla="*/ 970486 w 2398955"/>
                  <a:gd name="connsiteY5" fmla="*/ 27709 h 344291"/>
                  <a:gd name="connsiteX6" fmla="*/ 1161826 w 2398955"/>
                  <a:gd name="connsiteY6" fmla="*/ 312002 h 344291"/>
                  <a:gd name="connsiteX7" fmla="*/ 1364820 w 2398955"/>
                  <a:gd name="connsiteY7" fmla="*/ 46759 h 344291"/>
                  <a:gd name="connsiteX8" fmla="*/ 1566918 w 2398955"/>
                  <a:gd name="connsiteY8" fmla="*/ 340744 h 344291"/>
                  <a:gd name="connsiteX9" fmla="*/ 1731981 w 2398955"/>
                  <a:gd name="connsiteY9" fmla="*/ 61214 h 344291"/>
                  <a:gd name="connsiteX10" fmla="*/ 1936040 w 2398955"/>
                  <a:gd name="connsiteY10" fmla="*/ 344275 h 344291"/>
                  <a:gd name="connsiteX11" fmla="*/ 2102335 w 2398955"/>
                  <a:gd name="connsiteY11" fmla="*/ 75502 h 344291"/>
                  <a:gd name="connsiteX12" fmla="*/ 2194560 w 2398955"/>
                  <a:gd name="connsiteY12" fmla="*/ 301244 h 344291"/>
                  <a:gd name="connsiteX13" fmla="*/ 2398955 w 2398955"/>
                  <a:gd name="connsiteY13" fmla="*/ 312002 h 344291"/>
                  <a:gd name="connsiteX0" fmla="*/ 0 w 2398955"/>
                  <a:gd name="connsiteY0" fmla="*/ 333517 h 344290"/>
                  <a:gd name="connsiteX1" fmla="*/ 182880 w 2398955"/>
                  <a:gd name="connsiteY1" fmla="*/ 30 h 344290"/>
                  <a:gd name="connsiteX2" fmla="*/ 344244 w 2398955"/>
                  <a:gd name="connsiteY2" fmla="*/ 312002 h 344290"/>
                  <a:gd name="connsiteX3" fmla="*/ 552169 w 2398955"/>
                  <a:gd name="connsiteY3" fmla="*/ 16782 h 344290"/>
                  <a:gd name="connsiteX4" fmla="*/ 753035 w 2398955"/>
                  <a:gd name="connsiteY4" fmla="*/ 333517 h 344290"/>
                  <a:gd name="connsiteX5" fmla="*/ 970486 w 2398955"/>
                  <a:gd name="connsiteY5" fmla="*/ 27709 h 344290"/>
                  <a:gd name="connsiteX6" fmla="*/ 1161826 w 2398955"/>
                  <a:gd name="connsiteY6" fmla="*/ 312002 h 344290"/>
                  <a:gd name="connsiteX7" fmla="*/ 1364820 w 2398955"/>
                  <a:gd name="connsiteY7" fmla="*/ 46759 h 344290"/>
                  <a:gd name="connsiteX8" fmla="*/ 1566918 w 2398955"/>
                  <a:gd name="connsiteY8" fmla="*/ 340744 h 344290"/>
                  <a:gd name="connsiteX9" fmla="*/ 1731981 w 2398955"/>
                  <a:gd name="connsiteY9" fmla="*/ 61214 h 344290"/>
                  <a:gd name="connsiteX10" fmla="*/ 1936040 w 2398955"/>
                  <a:gd name="connsiteY10" fmla="*/ 344275 h 344290"/>
                  <a:gd name="connsiteX11" fmla="*/ 2102335 w 2398955"/>
                  <a:gd name="connsiteY11" fmla="*/ 75502 h 344290"/>
                  <a:gd name="connsiteX12" fmla="*/ 2275523 w 2398955"/>
                  <a:gd name="connsiteY12" fmla="*/ 310769 h 344290"/>
                  <a:gd name="connsiteX13" fmla="*/ 2398955 w 2398955"/>
                  <a:gd name="connsiteY13" fmla="*/ 31200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61826 w 2489443"/>
                  <a:gd name="connsiteY6" fmla="*/ 312002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95164 w 2489443"/>
                  <a:gd name="connsiteY6" fmla="*/ 335815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57064 w 2489443"/>
                  <a:gd name="connsiteY6" fmla="*/ 335815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89443" h="344290">
                    <a:moveTo>
                      <a:pt x="0" y="333517"/>
                    </a:moveTo>
                    <a:cubicBezTo>
                      <a:pt x="62753" y="168566"/>
                      <a:pt x="125506" y="3616"/>
                      <a:pt x="182880" y="30"/>
                    </a:cubicBezTo>
                    <a:cubicBezTo>
                      <a:pt x="240254" y="-3556"/>
                      <a:pt x="282696" y="309210"/>
                      <a:pt x="344244" y="312002"/>
                    </a:cubicBezTo>
                    <a:cubicBezTo>
                      <a:pt x="405792" y="314794"/>
                      <a:pt x="484037" y="13196"/>
                      <a:pt x="552169" y="16782"/>
                    </a:cubicBezTo>
                    <a:cubicBezTo>
                      <a:pt x="620301" y="20368"/>
                      <a:pt x="683316" y="331696"/>
                      <a:pt x="753035" y="333517"/>
                    </a:cubicBezTo>
                    <a:cubicBezTo>
                      <a:pt x="822754" y="335338"/>
                      <a:pt x="903148" y="27326"/>
                      <a:pt x="970486" y="27709"/>
                    </a:cubicBezTo>
                    <a:cubicBezTo>
                      <a:pt x="1037824" y="28092"/>
                      <a:pt x="1091342" y="332640"/>
                      <a:pt x="1157064" y="335815"/>
                    </a:cubicBezTo>
                    <a:cubicBezTo>
                      <a:pt x="1222786" y="338990"/>
                      <a:pt x="1296511" y="45938"/>
                      <a:pt x="1364820" y="46759"/>
                    </a:cubicBezTo>
                    <a:cubicBezTo>
                      <a:pt x="1433129" y="47580"/>
                      <a:pt x="1505725" y="338335"/>
                      <a:pt x="1566918" y="340744"/>
                    </a:cubicBezTo>
                    <a:cubicBezTo>
                      <a:pt x="1628111" y="343153"/>
                      <a:pt x="1670461" y="60626"/>
                      <a:pt x="1731981" y="61214"/>
                    </a:cubicBezTo>
                    <a:cubicBezTo>
                      <a:pt x="1793501" y="61802"/>
                      <a:pt x="1874314" y="341894"/>
                      <a:pt x="1936040" y="344275"/>
                    </a:cubicBezTo>
                    <a:cubicBezTo>
                      <a:pt x="1997766" y="346656"/>
                      <a:pt x="2045755" y="81086"/>
                      <a:pt x="2102335" y="75502"/>
                    </a:cubicBezTo>
                    <a:cubicBezTo>
                      <a:pt x="2158915" y="69918"/>
                      <a:pt x="2211005" y="268177"/>
                      <a:pt x="2275523" y="310769"/>
                    </a:cubicBezTo>
                    <a:cubicBezTo>
                      <a:pt x="2340041" y="353361"/>
                      <a:pt x="2415932" y="341809"/>
                      <a:pt x="2489443" y="331052"/>
                    </a:cubicBezTo>
                  </a:path>
                </a:pathLst>
              </a:custGeom>
              <a:ln w="4445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6600"/>
                  </a:solidFill>
                </a:endParaRPr>
              </a:p>
            </p:txBody>
          </p:sp>
          <p:cxnSp>
            <p:nvCxnSpPr>
              <p:cNvPr id="163" name="Connecteur droit avec flèche 152">
                <a:extLst>
                  <a:ext uri="{FF2B5EF4-FFF2-40B4-BE49-F238E27FC236}">
                    <a16:creationId xmlns:a16="http://schemas.microsoft.com/office/drawing/2014/main" id="{ADDFEA39-53EB-C5FF-371C-A4D422B7AB5F}"/>
                  </a:ext>
                </a:extLst>
              </p:cNvPr>
              <p:cNvCxnSpPr/>
              <p:nvPr/>
            </p:nvCxnSpPr>
            <p:spPr>
              <a:xfrm>
                <a:off x="12902018" y="4182374"/>
                <a:ext cx="0" cy="37628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53">
                <a:extLst>
                  <a:ext uri="{FF2B5EF4-FFF2-40B4-BE49-F238E27FC236}">
                    <a16:creationId xmlns:a16="http://schemas.microsoft.com/office/drawing/2014/main" id="{D500C507-9F5A-349B-3C93-85A27C26D0CC}"/>
                  </a:ext>
                </a:extLst>
              </p:cNvPr>
              <p:cNvCxnSpPr/>
              <p:nvPr/>
            </p:nvCxnSpPr>
            <p:spPr>
              <a:xfrm>
                <a:off x="12830010" y="4587433"/>
                <a:ext cx="144016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54">
                <a:extLst>
                  <a:ext uri="{FF2B5EF4-FFF2-40B4-BE49-F238E27FC236}">
                    <a16:creationId xmlns:a16="http://schemas.microsoft.com/office/drawing/2014/main" id="{6794E8C7-752B-9872-8A5E-02A45EEA3075}"/>
                  </a:ext>
                </a:extLst>
              </p:cNvPr>
              <p:cNvCxnSpPr/>
              <p:nvPr/>
            </p:nvCxnSpPr>
            <p:spPr>
              <a:xfrm>
                <a:off x="12834698" y="5110741"/>
                <a:ext cx="144016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ZoneTexte 155">
                <a:extLst>
                  <a:ext uri="{FF2B5EF4-FFF2-40B4-BE49-F238E27FC236}">
                    <a16:creationId xmlns:a16="http://schemas.microsoft.com/office/drawing/2014/main" id="{78A5E7A2-5BA0-2DFA-0FAF-8CF1D539A699}"/>
                  </a:ext>
                </a:extLst>
              </p:cNvPr>
              <p:cNvSpPr txBox="1"/>
              <p:nvPr/>
            </p:nvSpPr>
            <p:spPr>
              <a:xfrm>
                <a:off x="12254416" y="3868501"/>
                <a:ext cx="1720852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err="1"/>
                  <a:t>Kinetic</a:t>
                </a:r>
                <a:r>
                  <a:rPr lang="fr-FR" sz="1600" dirty="0"/>
                  <a:t> </a:t>
                </a:r>
                <a:r>
                  <a:rPr lang="fr-FR" sz="1600" dirty="0" err="1"/>
                  <a:t>energy</a:t>
                </a:r>
                <a:endParaRPr lang="fr-FR" sz="1600" dirty="0"/>
              </a:p>
            </p:txBody>
          </p:sp>
          <p:sp>
            <p:nvSpPr>
              <p:cNvPr id="167" name="ZoneTexte 156">
                <a:extLst>
                  <a:ext uri="{FF2B5EF4-FFF2-40B4-BE49-F238E27FC236}">
                    <a16:creationId xmlns:a16="http://schemas.microsoft.com/office/drawing/2014/main" id="{A5B18608-7CE5-7E80-7401-EF4BE2F864D7}"/>
                  </a:ext>
                </a:extLst>
              </p:cNvPr>
              <p:cNvSpPr txBox="1"/>
              <p:nvPr/>
            </p:nvSpPr>
            <p:spPr>
              <a:xfrm>
                <a:off x="12317211" y="7983659"/>
                <a:ext cx="1786651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Binding </a:t>
                </a:r>
                <a:r>
                  <a:rPr lang="fr-FR" sz="1600" dirty="0" err="1"/>
                  <a:t>energy</a:t>
                </a:r>
                <a:endParaRPr lang="fr-FR" sz="1600" dirty="0"/>
              </a:p>
            </p:txBody>
          </p:sp>
          <p:sp>
            <p:nvSpPr>
              <p:cNvPr id="168" name="ZoneTexte 157">
                <a:extLst>
                  <a:ext uri="{FF2B5EF4-FFF2-40B4-BE49-F238E27FC236}">
                    <a16:creationId xmlns:a16="http://schemas.microsoft.com/office/drawing/2014/main" id="{138326D0-58AD-A534-F442-1F12F9FBC87A}"/>
                  </a:ext>
                </a:extLst>
              </p:cNvPr>
              <p:cNvSpPr txBox="1"/>
              <p:nvPr/>
            </p:nvSpPr>
            <p:spPr>
              <a:xfrm>
                <a:off x="12461153" y="440984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69" name="ZoneTexte 158">
                <a:extLst>
                  <a:ext uri="{FF2B5EF4-FFF2-40B4-BE49-F238E27FC236}">
                    <a16:creationId xmlns:a16="http://schemas.microsoft.com/office/drawing/2014/main" id="{F00A8708-C41E-7F38-530C-9C4FD506E3BF}"/>
                  </a:ext>
                </a:extLst>
              </p:cNvPr>
              <p:cNvSpPr txBox="1"/>
              <p:nvPr/>
            </p:nvSpPr>
            <p:spPr>
              <a:xfrm>
                <a:off x="12469970" y="490947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</p:grpSp>
      </p:grpSp>
      <p:cxnSp>
        <p:nvCxnSpPr>
          <p:cNvPr id="172" name="Connecteur droit avec flèche 114">
            <a:extLst>
              <a:ext uri="{FF2B5EF4-FFF2-40B4-BE49-F238E27FC236}">
                <a16:creationId xmlns:a16="http://schemas.microsoft.com/office/drawing/2014/main" id="{113DD1CC-D694-95E1-5B4E-B37E80F29FCF}"/>
              </a:ext>
            </a:extLst>
          </p:cNvPr>
          <p:cNvCxnSpPr>
            <a:cxnSpLocks/>
          </p:cNvCxnSpPr>
          <p:nvPr/>
        </p:nvCxnSpPr>
        <p:spPr>
          <a:xfrm flipH="1" flipV="1">
            <a:off x="6482923" y="5336864"/>
            <a:ext cx="4023622" cy="2073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8EB05E-46EE-475C-A297-A6C100D33EC9}"/>
              </a:ext>
            </a:extLst>
          </p:cNvPr>
          <p:cNvSpPr txBox="1"/>
          <p:nvPr/>
        </p:nvSpPr>
        <p:spPr>
          <a:xfrm>
            <a:off x="3487982" y="348345"/>
            <a:ext cx="951877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Principle of Photo Electron Diffraction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140">
                <a:extLst>
                  <a:ext uri="{FF2B5EF4-FFF2-40B4-BE49-F238E27FC236}">
                    <a16:creationId xmlns:a16="http://schemas.microsoft.com/office/drawing/2014/main" id="{453CA693-BA2D-C59D-3511-14B3229ECB05}"/>
                  </a:ext>
                </a:extLst>
              </p:cNvPr>
              <p:cNvSpPr txBox="1"/>
              <p:nvPr/>
            </p:nvSpPr>
            <p:spPr>
              <a:xfrm>
                <a:off x="6429130" y="1078251"/>
                <a:ext cx="21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Azimuthal scan 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ZoneTexte 140">
                <a:extLst>
                  <a:ext uri="{FF2B5EF4-FFF2-40B4-BE49-F238E27FC236}">
                    <a16:creationId xmlns:a16="http://schemas.microsoft.com/office/drawing/2014/main" id="{453CA693-BA2D-C59D-3511-14B3229E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30" y="1078251"/>
                <a:ext cx="2129237" cy="369332"/>
              </a:xfrm>
              <a:prstGeom prst="rect">
                <a:avLst/>
              </a:prstGeom>
              <a:blipFill>
                <a:blip r:embed="rId6"/>
                <a:stretch>
                  <a:fillRect l="-4011" t="-11667" r="-21777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14">
            <a:extLst>
              <a:ext uri="{FF2B5EF4-FFF2-40B4-BE49-F238E27FC236}">
                <a16:creationId xmlns:a16="http://schemas.microsoft.com/office/drawing/2014/main" id="{D960687E-3CC6-07FA-E468-3B8AB0710D06}"/>
              </a:ext>
            </a:extLst>
          </p:cNvPr>
          <p:cNvSpPr/>
          <p:nvPr/>
        </p:nvSpPr>
        <p:spPr>
          <a:xfrm>
            <a:off x="7406117" y="1959645"/>
            <a:ext cx="900100" cy="285995"/>
          </a:xfrm>
          <a:prstGeom prst="arc">
            <a:avLst>
              <a:gd name="adj1" fmla="val 18008045"/>
              <a:gd name="adj2" fmla="val 13383184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droit avec flèche 83">
            <a:extLst>
              <a:ext uri="{FF2B5EF4-FFF2-40B4-BE49-F238E27FC236}">
                <a16:creationId xmlns:a16="http://schemas.microsoft.com/office/drawing/2014/main" id="{F2A56095-3B98-B1CA-46BE-83154029D4CC}"/>
              </a:ext>
            </a:extLst>
          </p:cNvPr>
          <p:cNvCxnSpPr/>
          <p:nvPr/>
        </p:nvCxnSpPr>
        <p:spPr>
          <a:xfrm flipV="1">
            <a:off x="7785092" y="1480795"/>
            <a:ext cx="17154" cy="242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C0A4F1E8-B8C6-C584-9127-C280E955A678}"/>
                  </a:ext>
                </a:extLst>
              </p:cNvPr>
              <p:cNvSpPr txBox="1"/>
              <p:nvPr/>
            </p:nvSpPr>
            <p:spPr>
              <a:xfrm rot="18611059">
                <a:off x="7791633" y="1808815"/>
                <a:ext cx="162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Polar scan 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C0A4F1E8-B8C6-C584-9127-C280E955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1059">
                <a:off x="7791633" y="1808815"/>
                <a:ext cx="1629292" cy="369332"/>
              </a:xfrm>
              <a:prstGeom prst="rect">
                <a:avLst/>
              </a:prstGeom>
              <a:blipFill>
                <a:blip r:embed="rId7"/>
                <a:stretch>
                  <a:fillRect l="-5909" t="-18033" r="-25909" b="-122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e libre 13">
            <a:extLst>
              <a:ext uri="{FF2B5EF4-FFF2-40B4-BE49-F238E27FC236}">
                <a16:creationId xmlns:a16="http://schemas.microsoft.com/office/drawing/2014/main" id="{D9C439AC-88AB-D0CC-E32C-94821019481B}"/>
              </a:ext>
            </a:extLst>
          </p:cNvPr>
          <p:cNvSpPr/>
          <p:nvPr/>
        </p:nvSpPr>
        <p:spPr>
          <a:xfrm>
            <a:off x="7872803" y="2560650"/>
            <a:ext cx="566457" cy="321296"/>
          </a:xfrm>
          <a:custGeom>
            <a:avLst/>
            <a:gdLst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509587"/>
              <a:gd name="connsiteY0" fmla="*/ 0 h 285750"/>
              <a:gd name="connsiteX1" fmla="*/ 509587 w 509587"/>
              <a:gd name="connsiteY1" fmla="*/ 285750 h 285750"/>
              <a:gd name="connsiteX0" fmla="*/ 0 w 509587"/>
              <a:gd name="connsiteY0" fmla="*/ 0 h 285750"/>
              <a:gd name="connsiteX1" fmla="*/ 509587 w 509587"/>
              <a:gd name="connsiteY1" fmla="*/ 285750 h 285750"/>
              <a:gd name="connsiteX0" fmla="*/ 0 w 509587"/>
              <a:gd name="connsiteY0" fmla="*/ 0 h 285750"/>
              <a:gd name="connsiteX1" fmla="*/ 509587 w 509587"/>
              <a:gd name="connsiteY1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9587" h="285750">
                <a:moveTo>
                  <a:pt x="0" y="0"/>
                </a:moveTo>
                <a:cubicBezTo>
                  <a:pt x="244475" y="34925"/>
                  <a:pt x="412749" y="150813"/>
                  <a:pt x="509587" y="285750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eur droit avec flèche 125">
            <a:extLst>
              <a:ext uri="{FF2B5EF4-FFF2-40B4-BE49-F238E27FC236}">
                <a16:creationId xmlns:a16="http://schemas.microsoft.com/office/drawing/2014/main" id="{C6107957-11A6-C578-64E7-A97C7F2475D5}"/>
              </a:ext>
            </a:extLst>
          </p:cNvPr>
          <p:cNvCxnSpPr>
            <a:cxnSpLocks/>
          </p:cNvCxnSpPr>
          <p:nvPr/>
        </p:nvCxnSpPr>
        <p:spPr>
          <a:xfrm flipV="1">
            <a:off x="7773307" y="1992321"/>
            <a:ext cx="1225166" cy="1929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DB81870-5733-E5DD-D9A8-6B7C0DFF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 ~ Nat*(lmax+1)**2</a:t>
            </a:r>
          </a:p>
          <a:p>
            <a:endParaRPr lang="en-US" altLang="ja-JP" dirty="0"/>
          </a:p>
          <a:p>
            <a:r>
              <a:rPr kumimoji="1" lang="en-US" altLang="ja-JP" dirty="0"/>
              <a:t>Ek = 40eV, </a:t>
            </a:r>
            <a:r>
              <a:rPr kumimoji="1" lang="en-US" altLang="ja-JP" dirty="0" err="1"/>
              <a:t>lmax</a:t>
            </a:r>
            <a:r>
              <a:rPr kumimoji="1" lang="en-US" altLang="ja-JP" dirty="0"/>
              <a:t> = 4</a:t>
            </a:r>
          </a:p>
          <a:p>
            <a:r>
              <a:rPr lang="en-US" altLang="ja-JP" dirty="0"/>
              <a:t>Ek = 1000eV, </a:t>
            </a:r>
            <a:r>
              <a:rPr lang="en-US" altLang="ja-JP" dirty="0" err="1"/>
              <a:t>lmax</a:t>
            </a:r>
            <a:r>
              <a:rPr lang="en-US" altLang="ja-JP" dirty="0"/>
              <a:t> = 15</a:t>
            </a:r>
          </a:p>
          <a:p>
            <a:r>
              <a:rPr kumimoji="1" lang="en-US" altLang="ja-JP" dirty="0"/>
              <a:t>Ek = 8000eV, </a:t>
            </a:r>
            <a:r>
              <a:rPr kumimoji="1" lang="en-US" altLang="ja-JP" dirty="0" err="1"/>
              <a:t>lmax</a:t>
            </a:r>
            <a:r>
              <a:rPr kumimoji="1" lang="en-US" altLang="ja-JP" dirty="0"/>
              <a:t> = 50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7FE13C-44E2-C104-0D66-3F4DE1DE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033A93-5992-7682-5D42-36B46262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E10AE4-AF76-E800-072A-1F5AD5D0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5915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37CD580-BBF5-5427-0BB8-84A7EC91C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High truncation order of scattering paths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High kinetic energy for photo electron (~1000eV) (</a:t>
            </a:r>
            <a:r>
              <a:rPr lang="en-US" altLang="ja-JP" sz="3500" dirty="0"/>
              <a:t>lab condition</a:t>
            </a:r>
            <a:r>
              <a:rPr lang="en-US" altLang="ja-JP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dirty="0"/>
              <a:t>Electron Mean Free Path is </a:t>
            </a:r>
            <a:r>
              <a:rPr lang="en-US" altLang="ja-JP" dirty="0"/>
              <a:t>large</a:t>
            </a:r>
            <a:r>
              <a:rPr kumimoji="1" lang="en-US" altLang="ja-JP" dirty="0"/>
              <a:t> (19Å: larger clusters)</a:t>
            </a:r>
          </a:p>
          <a:p>
            <a:endParaRPr lang="en-US" altLang="ja-JP" dirty="0"/>
          </a:p>
          <a:p>
            <a:r>
              <a:rPr kumimoji="1" lang="en-US" altLang="ja-JP" dirty="0"/>
              <a:t>High consumption of scattering orders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Sr has higher backscattering factor than Ti and O</a:t>
            </a:r>
          </a:p>
          <a:p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Forward scattering factor &gt; lattice parameter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D7864C-9115-E297-3FDB-AB3791E1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085179-D6C8-B6B9-EE06-BA8C26BF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8CEE16-C19E-4790-2FB6-9F344F0A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3CD0A-03C0-A980-8DE4-0FB888E5A7AD}"/>
              </a:ext>
            </a:extLst>
          </p:cNvPr>
          <p:cNvSpPr txBox="1"/>
          <p:nvPr/>
        </p:nvSpPr>
        <p:spPr>
          <a:xfrm>
            <a:off x="5913948" y="425077"/>
            <a:ext cx="579037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Issue for STO</a:t>
            </a:r>
          </a:p>
        </p:txBody>
      </p:sp>
    </p:spTree>
    <p:extLst>
      <p:ext uri="{BB962C8B-B14F-4D97-AF65-F5344CB8AC3E}">
        <p14:creationId xmlns:p14="http://schemas.microsoft.com/office/powerpoint/2010/main" val="2111992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F1D4CE-48A9-0B40-4990-0945F46D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56" y="1532379"/>
            <a:ext cx="13663534" cy="1699147"/>
          </a:xfrm>
        </p:spPr>
        <p:txBody>
          <a:bodyPr>
            <a:normAutofit/>
          </a:bodyPr>
          <a:lstStyle/>
          <a:p>
            <a:r>
              <a:rPr kumimoji="1" lang="en-US" altLang="ja-JP" sz="3000" dirty="0"/>
              <a:t>Calculation time is </a:t>
            </a:r>
            <a:r>
              <a:rPr kumimoji="1" lang="en-US" altLang="ja-JP" sz="3000" dirty="0" err="1"/>
              <a:t>propotional</a:t>
            </a:r>
            <a:r>
              <a:rPr kumimoji="1" lang="en-US" altLang="ja-JP" sz="3000" dirty="0"/>
              <a:t> to the number of paths taken into account (not the atomic species and structure,…purely geometric way !):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 E.g.1: 3 Sr atoms, scattering order = 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51C87-6833-E304-4CE8-9F0C4444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721B5D-C40D-DE7B-10BA-8551B9F2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A1E607-6750-1FBB-E014-9CF82EBBCF7E}"/>
              </a:ext>
            </a:extLst>
          </p:cNvPr>
          <p:cNvSpPr txBox="1"/>
          <p:nvPr/>
        </p:nvSpPr>
        <p:spPr>
          <a:xfrm>
            <a:off x="5349437" y="469448"/>
            <a:ext cx="3735125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Calculation time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23DD9C21-486B-1995-8E6C-65F4A425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E51EE05-20D4-942E-E7BC-157C02FE97FE}"/>
                  </a:ext>
                </a:extLst>
              </p:cNvPr>
              <p:cNvSpPr txBox="1"/>
              <p:nvPr/>
            </p:nvSpPr>
            <p:spPr>
              <a:xfrm>
                <a:off x="7736652" y="6686316"/>
                <a:ext cx="286771" cy="63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E51EE05-20D4-942E-E7BC-157C02F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652" y="6686316"/>
                <a:ext cx="286771" cy="639164"/>
              </a:xfrm>
              <a:prstGeom prst="rect">
                <a:avLst/>
              </a:prstGeom>
              <a:blipFill>
                <a:blip r:embed="rId3"/>
                <a:stretch>
                  <a:fillRect r="-531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F364762-31BD-7BB3-AD9F-28BC92161ACA}"/>
              </a:ext>
            </a:extLst>
          </p:cNvPr>
          <p:cNvSpPr txBox="1"/>
          <p:nvPr/>
        </p:nvSpPr>
        <p:spPr>
          <a:xfrm>
            <a:off x="3634407" y="7473722"/>
            <a:ext cx="64827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Some other scatterings taken into account…</a:t>
            </a:r>
          </a:p>
          <a:p>
            <a:r>
              <a:rPr kumimoji="1" lang="en-US" altLang="ja-JP" sz="2500" dirty="0"/>
              <a:t>Totally…7 !</a:t>
            </a:r>
          </a:p>
          <a:p>
            <a:r>
              <a:rPr kumimoji="1" lang="en-US" altLang="ja-JP" sz="2500" dirty="0"/>
              <a:t>It doesn’t take even 1 minutes to calculate !</a:t>
            </a:r>
            <a:endParaRPr kumimoji="1" lang="ja-JP" altLang="en-US" sz="2500" dirty="0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8C348E9B-0E6B-BA6A-1466-2446EBB74437}"/>
              </a:ext>
            </a:extLst>
          </p:cNvPr>
          <p:cNvGrpSpPr/>
          <p:nvPr/>
        </p:nvGrpSpPr>
        <p:grpSpPr>
          <a:xfrm>
            <a:off x="2143697" y="3605460"/>
            <a:ext cx="8183608" cy="3794141"/>
            <a:chOff x="1635697" y="3056654"/>
            <a:chExt cx="8183608" cy="3794141"/>
          </a:xfrm>
        </p:grpSpPr>
        <p:cxnSp>
          <p:nvCxnSpPr>
            <p:cNvPr id="31" name="Connecteur droit avec flèche 124">
              <a:extLst>
                <a:ext uri="{FF2B5EF4-FFF2-40B4-BE49-F238E27FC236}">
                  <a16:creationId xmlns:a16="http://schemas.microsoft.com/office/drawing/2014/main" id="{8FBE0F73-22F3-7BBE-FC6B-9CA733AB9F59}"/>
                </a:ext>
              </a:extLst>
            </p:cNvPr>
            <p:cNvCxnSpPr>
              <a:cxnSpLocks/>
            </p:cNvCxnSpPr>
            <p:nvPr/>
          </p:nvCxnSpPr>
          <p:spPr>
            <a:xfrm>
              <a:off x="6709000" y="5864730"/>
              <a:ext cx="1036688" cy="98606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1D2C157-FDCB-B81C-EFB8-865C28DF1C4B}"/>
                </a:ext>
              </a:extLst>
            </p:cNvPr>
            <p:cNvGrpSpPr/>
            <p:nvPr/>
          </p:nvGrpSpPr>
          <p:grpSpPr>
            <a:xfrm>
              <a:off x="8777343" y="4833286"/>
              <a:ext cx="1030630" cy="1086319"/>
              <a:chOff x="4576016" y="3490660"/>
              <a:chExt cx="504056" cy="531292"/>
            </a:xfrm>
          </p:grpSpPr>
          <p:sp>
            <p:nvSpPr>
              <p:cNvPr id="28" name="Ellipse 111">
                <a:extLst>
                  <a:ext uri="{FF2B5EF4-FFF2-40B4-BE49-F238E27FC236}">
                    <a16:creationId xmlns:a16="http://schemas.microsoft.com/office/drawing/2014/main" id="{1356092D-F151-94B1-3A97-8B36DA6DC724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9" name="Ellipse 112">
                <a:extLst>
                  <a:ext uri="{FF2B5EF4-FFF2-40B4-BE49-F238E27FC236}">
                    <a16:creationId xmlns:a16="http://schemas.microsoft.com/office/drawing/2014/main" id="{CC808A54-EDBE-A932-7357-D71409FED9A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7357026-E839-00F3-D424-F8474C87BD75}"/>
                </a:ext>
              </a:extLst>
            </p:cNvPr>
            <p:cNvGrpSpPr/>
            <p:nvPr/>
          </p:nvGrpSpPr>
          <p:grpSpPr>
            <a:xfrm>
              <a:off x="5979357" y="4870827"/>
              <a:ext cx="1030630" cy="1086319"/>
              <a:chOff x="4576016" y="3490660"/>
              <a:chExt cx="504056" cy="531292"/>
            </a:xfrm>
          </p:grpSpPr>
          <p:sp>
            <p:nvSpPr>
              <p:cNvPr id="25" name="Ellipse 111">
                <a:extLst>
                  <a:ext uri="{FF2B5EF4-FFF2-40B4-BE49-F238E27FC236}">
                    <a16:creationId xmlns:a16="http://schemas.microsoft.com/office/drawing/2014/main" id="{830891BC-BE60-8BE3-8DF7-7B8283E58D47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6" name="Ellipse 112">
                <a:extLst>
                  <a:ext uri="{FF2B5EF4-FFF2-40B4-BE49-F238E27FC236}">
                    <a16:creationId xmlns:a16="http://schemas.microsoft.com/office/drawing/2014/main" id="{8A843A52-1978-3495-A81E-0141D987EDB9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949CE6C-E919-2E9F-CC99-E4F2F5F1C1AB}"/>
                </a:ext>
              </a:extLst>
            </p:cNvPr>
            <p:cNvGrpSpPr/>
            <p:nvPr/>
          </p:nvGrpSpPr>
          <p:grpSpPr>
            <a:xfrm>
              <a:off x="3634407" y="4809009"/>
              <a:ext cx="1030630" cy="1086319"/>
              <a:chOff x="4576016" y="3490660"/>
              <a:chExt cx="504056" cy="531292"/>
            </a:xfrm>
          </p:grpSpPr>
          <p:sp>
            <p:nvSpPr>
              <p:cNvPr id="19" name="Ellipse 111">
                <a:extLst>
                  <a:ext uri="{FF2B5EF4-FFF2-40B4-BE49-F238E27FC236}">
                    <a16:creationId xmlns:a16="http://schemas.microsoft.com/office/drawing/2014/main" id="{27DAF012-CD63-722F-2A9E-0B00F846F1B3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1" name="Ellipse 112">
                <a:extLst>
                  <a:ext uri="{FF2B5EF4-FFF2-40B4-BE49-F238E27FC236}">
                    <a16:creationId xmlns:a16="http://schemas.microsoft.com/office/drawing/2014/main" id="{BDB17B2A-3200-002E-7C88-C3F0F8366815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B910D160-64FB-2CD6-F822-A31C0F04102E}"/>
                </a:ext>
              </a:extLst>
            </p:cNvPr>
            <p:cNvSpPr/>
            <p:nvPr/>
          </p:nvSpPr>
          <p:spPr>
            <a:xfrm>
              <a:off x="3692168" y="5177264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爆発: 8 pt 62">
              <a:extLst>
                <a:ext uri="{FF2B5EF4-FFF2-40B4-BE49-F238E27FC236}">
                  <a16:creationId xmlns:a16="http://schemas.microsoft.com/office/drawing/2014/main" id="{D72C82FD-2630-DCD1-2C42-EA9029FC276B}"/>
                </a:ext>
              </a:extLst>
            </p:cNvPr>
            <p:cNvSpPr/>
            <p:nvPr/>
          </p:nvSpPr>
          <p:spPr>
            <a:xfrm>
              <a:off x="3685142" y="5187194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0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1BE38F2C-CC4E-18D4-52A7-815D3BAF56A7}"/>
                </a:ext>
              </a:extLst>
            </p:cNvPr>
            <p:cNvSpPr/>
            <p:nvPr/>
          </p:nvSpPr>
          <p:spPr>
            <a:xfrm>
              <a:off x="4249773" y="5190284"/>
              <a:ext cx="2028411" cy="220557"/>
            </a:xfrm>
            <a:prstGeom prst="rightArrow">
              <a:avLst/>
            </a:prstGeom>
            <a:gradFill flip="none" rotWithShape="1">
              <a:gsLst>
                <a:gs pos="43910">
                  <a:srgbClr val="EE996C"/>
                </a:gs>
                <a:gs pos="21000">
                  <a:schemeClr val="accent2"/>
                </a:gs>
                <a:gs pos="100000">
                  <a:srgbClr val="FBFBFB"/>
                </a:gs>
                <a:gs pos="100000">
                  <a:schemeClr val="bg1">
                    <a:tint val="98000"/>
                    <a:satMod val="130000"/>
                    <a:shade val="90000"/>
                    <a:lumMod val="10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8BA17BA0-E2BF-91C2-E337-950784BD9205}"/>
                    </a:ext>
                  </a:extLst>
                </p:cNvPr>
                <p:cNvSpPr txBox="1"/>
                <p:nvPr/>
              </p:nvSpPr>
              <p:spPr>
                <a:xfrm>
                  <a:off x="7902006" y="3747161"/>
                  <a:ext cx="286771" cy="639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8BA17BA0-E2BF-91C2-E337-950784B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2006" y="3747161"/>
                  <a:ext cx="286771" cy="639164"/>
                </a:xfrm>
                <a:prstGeom prst="rect">
                  <a:avLst/>
                </a:prstGeom>
                <a:blipFill>
                  <a:blip r:embed="rId4"/>
                  <a:stretch>
                    <a:fillRect r="-5319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矢印: U ターン 86">
              <a:extLst>
                <a:ext uri="{FF2B5EF4-FFF2-40B4-BE49-F238E27FC236}">
                  <a16:creationId xmlns:a16="http://schemas.microsoft.com/office/drawing/2014/main" id="{5C1B9687-374B-BD1C-0478-B19CB736B276}"/>
                </a:ext>
              </a:extLst>
            </p:cNvPr>
            <p:cNvSpPr/>
            <p:nvPr/>
          </p:nvSpPr>
          <p:spPr>
            <a:xfrm rot="5400000">
              <a:off x="6567612" y="3000840"/>
              <a:ext cx="665434" cy="5162536"/>
            </a:xfrm>
            <a:prstGeom prst="uturnArrow">
              <a:avLst>
                <a:gd name="adj1" fmla="val 16612"/>
                <a:gd name="adj2" fmla="val 17660"/>
                <a:gd name="adj3" fmla="val 25099"/>
                <a:gd name="adj4" fmla="val 45323"/>
                <a:gd name="adj5" fmla="val 49876"/>
              </a:avLst>
            </a:prstGeom>
            <a:gradFill>
              <a:gsLst>
                <a:gs pos="13000">
                  <a:schemeClr val="accent2"/>
                </a:gs>
                <a:gs pos="100000">
                  <a:schemeClr val="bg1">
                    <a:tint val="98000"/>
                    <a:satMod val="130000"/>
                    <a:shade val="90000"/>
                    <a:lumMod val="103000"/>
                  </a:schemeClr>
                </a:gs>
                <a:gs pos="100000">
                  <a:schemeClr val="bg1">
                    <a:shade val="63000"/>
                    <a:satMod val="12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爆発: 8 pt 88">
              <a:extLst>
                <a:ext uri="{FF2B5EF4-FFF2-40B4-BE49-F238E27FC236}">
                  <a16:creationId xmlns:a16="http://schemas.microsoft.com/office/drawing/2014/main" id="{1EE3B520-88BF-5A77-E3FF-B365B5A5F8BC}"/>
                </a:ext>
              </a:extLst>
            </p:cNvPr>
            <p:cNvSpPr/>
            <p:nvPr/>
          </p:nvSpPr>
          <p:spPr>
            <a:xfrm>
              <a:off x="3720234" y="5003975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0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爆発: 8 pt 71">
              <a:extLst>
                <a:ext uri="{FF2B5EF4-FFF2-40B4-BE49-F238E27FC236}">
                  <a16:creationId xmlns:a16="http://schemas.microsoft.com/office/drawing/2014/main" id="{DDD374EF-0DBB-FEE8-3D31-FB359407DA9C}"/>
                </a:ext>
              </a:extLst>
            </p:cNvPr>
            <p:cNvSpPr/>
            <p:nvPr/>
          </p:nvSpPr>
          <p:spPr>
            <a:xfrm>
              <a:off x="8939558" y="5151973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爆発: 8 pt 79">
              <a:extLst>
                <a:ext uri="{FF2B5EF4-FFF2-40B4-BE49-F238E27FC236}">
                  <a16:creationId xmlns:a16="http://schemas.microsoft.com/office/drawing/2014/main" id="{3E977436-998A-363A-1F1B-A76FAD57FE84}"/>
                </a:ext>
              </a:extLst>
            </p:cNvPr>
            <p:cNvSpPr/>
            <p:nvPr/>
          </p:nvSpPr>
          <p:spPr>
            <a:xfrm>
              <a:off x="6564954" y="5513015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necteur droit avec flèche 124">
              <a:extLst>
                <a:ext uri="{FF2B5EF4-FFF2-40B4-BE49-F238E27FC236}">
                  <a16:creationId xmlns:a16="http://schemas.microsoft.com/office/drawing/2014/main" id="{0B9561D9-ECFD-4457-742C-7D392208F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7714" y="4124575"/>
              <a:ext cx="1143564" cy="9120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爆発: 8 pt 65">
              <a:extLst>
                <a:ext uri="{FF2B5EF4-FFF2-40B4-BE49-F238E27FC236}">
                  <a16:creationId xmlns:a16="http://schemas.microsoft.com/office/drawing/2014/main" id="{A60CE6DD-150A-B1A3-7F61-2CC8FCF63D1F}"/>
                </a:ext>
              </a:extLst>
            </p:cNvPr>
            <p:cNvSpPr/>
            <p:nvPr/>
          </p:nvSpPr>
          <p:spPr>
            <a:xfrm>
              <a:off x="6179746" y="5006197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3" name="コンテンツ プレースホルダー 50">
              <a:extLst>
                <a:ext uri="{FF2B5EF4-FFF2-40B4-BE49-F238E27FC236}">
                  <a16:creationId xmlns:a16="http://schemas.microsoft.com/office/drawing/2014/main" id="{74C9673D-CF88-2FE1-271D-44329AE82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697" y="3056654"/>
              <a:ext cx="2267909" cy="2304488"/>
            </a:xfrm>
            <a:prstGeom prst="rect">
              <a:avLst/>
            </a:prstGeom>
          </p:spPr>
        </p:pic>
        <p:sp>
          <p:nvSpPr>
            <p:cNvPr id="34" name="ZoneTexte 119">
              <a:extLst>
                <a:ext uri="{FF2B5EF4-FFF2-40B4-BE49-F238E27FC236}">
                  <a16:creationId xmlns:a16="http://schemas.microsoft.com/office/drawing/2014/main" id="{77DA8BD9-EB42-988D-E644-ED71FA465EF1}"/>
                </a:ext>
              </a:extLst>
            </p:cNvPr>
            <p:cNvSpPr txBox="1"/>
            <p:nvPr/>
          </p:nvSpPr>
          <p:spPr>
            <a:xfrm>
              <a:off x="2968961" y="3500595"/>
              <a:ext cx="8769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500" dirty="0"/>
                <a:t>X-ray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9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1112948-E7EA-3E1F-0E43-59B71C549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262" y="1318064"/>
                <a:ext cx="13532395" cy="742227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000" dirty="0"/>
                  <a:t>In PED, we focus on differential cross section. (reflecting the structure of material)</a:t>
                </a:r>
              </a:p>
              <a:p>
                <a:r>
                  <a:rPr lang="en-US" altLang="ja-JP" sz="3000" dirty="0"/>
                  <a:t>It’s associated with the scattering path operator: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000" b="1" i="0" smtClean="0">
                          <a:latin typeface="Cambria Math" panose="02040503050406030204" pitchFamily="18" charset="0"/>
                        </a:rPr>
                        <m:t>𝛕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0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0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ja-JP" sz="3000" b="1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Physic is easy !</a:t>
                </a:r>
              </a:p>
              <a:p>
                <a:pPr marL="0" indent="0">
                  <a:buNone/>
                </a:pPr>
                <a:r>
                  <a:rPr lang="en-US" altLang="ja-JP" sz="3000" b="1" dirty="0"/>
                  <a:t>-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ja-JP" sz="3000" dirty="0"/>
                  <a:t>:  scattering by individual atom with potential </a:t>
                </a:r>
              </a:p>
              <a:p>
                <a:pPr marL="0" indent="0">
                  <a:buNone/>
                </a:pPr>
                <a:r>
                  <a:rPr lang="en-US" altLang="ja-JP" sz="30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ja-JP" sz="3000" dirty="0"/>
                  <a:t>: free propagation of an electron from atom to atom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We need to solve the eigenvalue equation of</a:t>
                </a:r>
                <a14:m>
                  <m:oMath xmlns:m="http://schemas.openxmlformats.org/officeDocument/2006/math">
                    <m:r>
                      <a:rPr lang="en-US" altLang="ja-JP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000" b="1" i="0" smtClean="0">
                        <a:latin typeface="Cambria Math" panose="02040503050406030204" pitchFamily="18" charset="0"/>
                      </a:rPr>
                      <m:t>𝛕</m:t>
                    </m:r>
                  </m:oMath>
                </a14:m>
                <a:r>
                  <a:rPr lang="en-US" altLang="ja-JP" sz="3000" dirty="0"/>
                  <a:t>: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We have to inverse the matrix,</a:t>
                </a:r>
                <a14:m>
                  <m:oMath xmlns:m="http://schemas.openxmlformats.org/officeDocument/2006/math">
                    <m:r>
                      <a:rPr lang="en-US" altLang="ja-JP" sz="30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0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altLang="ja-JP" sz="30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sub>
                        </m:sSub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ja-JP" altLang="en-US" sz="3000" dirty="0"/>
                  <a:t>→ </a:t>
                </a:r>
                <a:r>
                  <a:rPr lang="en-US" altLang="ja-JP" sz="3000" dirty="0">
                    <a:solidFill>
                      <a:srgbClr val="FF0000"/>
                    </a:solidFill>
                  </a:rPr>
                  <a:t>Matrix inversion method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It is mostly impossible because the matrix size is huge for clusters.</a:t>
                </a:r>
              </a:p>
              <a:p>
                <a:pPr marL="0" indent="0">
                  <a:buNone/>
                </a:pPr>
                <a:endParaRPr lang="en-US" altLang="ja-JP" sz="3000" b="1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1112948-E7EA-3E1F-0E43-59B71C54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262" y="1318064"/>
                <a:ext cx="13532395" cy="7422272"/>
              </a:xfrm>
              <a:blipFill>
                <a:blip r:embed="rId2"/>
                <a:stretch>
                  <a:fillRect l="-1081" t="-1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Divergence indicator - Spectral radius -</a:t>
            </a:r>
          </a:p>
        </p:txBody>
      </p:sp>
    </p:spTree>
    <p:extLst>
      <p:ext uri="{BB962C8B-B14F-4D97-AF65-F5344CB8AC3E}">
        <p14:creationId xmlns:p14="http://schemas.microsoft.com/office/powerpoint/2010/main" val="926073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EF63FEFD-2A8D-DEA4-D6E3-62CF7ABDD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5109" y="1291773"/>
                <a:ext cx="13396235" cy="687977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ja-JP" sz="3900" b="1" dirty="0"/>
                  <a:t>Instead of 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</m:acc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𝐣𝐢</m:t>
                          </m:r>
                        </m:sup>
                      </m:sSup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0">
                              <a:latin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ja-JP" sz="3500" b="1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900" dirty="0"/>
                  <a:t>This is looking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kumimoji="1" lang="en-US" altLang="ja-JP" sz="3900" b="1" dirty="0"/>
              </a:p>
              <a:p>
                <a:pPr marL="0" indent="0">
                  <a:buNone/>
                </a:pPr>
                <a:endParaRPr kumimoji="1" lang="en-US" altLang="ja-JP" sz="3900" b="1" dirty="0"/>
              </a:p>
              <a:p>
                <a:pPr marL="0" indent="0">
                  <a:buNone/>
                </a:pPr>
                <a:r>
                  <a:rPr lang="en-US" altLang="ja-JP" sz="3900" dirty="0"/>
                  <a:t>w</a:t>
                </a:r>
                <a:r>
                  <a:rPr kumimoji="1" lang="en-US" altLang="ja-JP" sz="3900" dirty="0"/>
                  <a:t>here x </a:t>
                </a:r>
                <a14:m>
                  <m:oMath xmlns:m="http://schemas.openxmlformats.org/officeDocument/2006/math">
                    <m:r>
                      <a:rPr kumimoji="1" lang="en-US" altLang="ja-JP" sz="3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kumimoji="1" lang="en-US" altLang="ja-JP" sz="3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3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sz="3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900" dirty="0"/>
                  <a:t> </a:t>
                </a:r>
                <a:r>
                  <a:rPr kumimoji="1" lang="en-US" altLang="ja-JP" sz="3900" dirty="0"/>
                  <a:t>(don’t check your math !)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900" dirty="0"/>
                  <a:t>It diverges at </a:t>
                </a:r>
                <a14:m>
                  <m:oMath xmlns:m="http://schemas.openxmlformats.org/officeDocument/2006/math"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kumimoji="1" lang="en-US" altLang="ja-JP" sz="3900" dirty="0"/>
                  <a:t>.</a:t>
                </a:r>
              </a:p>
              <a:p>
                <a:pPr marL="0" indent="0">
                  <a:buNone/>
                </a:pPr>
                <a:r>
                  <a:rPr lang="en-US" altLang="ja-JP" sz="3900" dirty="0"/>
                  <a:t> - In this regard, we have divergence if spec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9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3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3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&gt;1;</m:t>
                    </m:r>
                  </m:oMath>
                </a14:m>
                <a:r>
                  <a:rPr kumimoji="1" lang="en-US" altLang="ja-JP" sz="3900" dirty="0"/>
                  <a:t>absolute value of </a:t>
                </a:r>
                <a:r>
                  <a:rPr lang="en-US" altLang="ja-JP" sz="3900" dirty="0"/>
                  <a:t>some </a:t>
                </a:r>
                <a:r>
                  <a:rPr kumimoji="1" lang="en-US" altLang="ja-JP" sz="3900" dirty="0"/>
                  <a:t>eigenvalue </a:t>
                </a:r>
                <a:r>
                  <a:rPr lang="en-US" altLang="ja-JP" sz="3900" dirty="0"/>
                  <a:t>is above 1.</a:t>
                </a:r>
              </a:p>
              <a:p>
                <a:pPr marL="0" indent="0">
                  <a:buNone/>
                </a:pPr>
                <a:endParaRPr kumimoji="1" lang="en-US" altLang="ja-JP" sz="2800" dirty="0"/>
              </a:p>
              <a:p>
                <a:pPr marL="0" indent="0">
                  <a:buNone/>
                </a:pPr>
                <a:r>
                  <a:rPr kumimoji="1" lang="en-US" altLang="ja-JP" sz="3500" dirty="0"/>
                  <a:t> - We introduce spectral radius: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900" b="1" i="0" smtClean="0"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39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1" lang="en-US" altLang="ja-JP" sz="39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ja-JP" sz="39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ja-JP" sz="3900" b="1" i="0" smtClean="0">
                              <a:latin typeface="Cambria Math" panose="02040503050406030204" pitchFamily="18" charset="0"/>
                            </a:rPr>
                            <m:t>𝐚𝐛𝐬</m:t>
                          </m:r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3900" b="1" i="0">
                              <a:latin typeface="Cambria Math" panose="02040503050406030204" pitchFamily="18" charset="0"/>
                            </a:rPr>
                            <m:t>𝛌</m:t>
                          </m:r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ja-JP" sz="3900" b="1" dirty="0"/>
              </a:p>
              <a:p>
                <a:pPr marL="0" indent="0">
                  <a:buNone/>
                </a:pPr>
                <a:r>
                  <a:rPr kumimoji="1" lang="en-US" altLang="ja-JP" sz="3500" dirty="0"/>
                  <a:t>- Then we may say:</a:t>
                </a:r>
              </a:p>
              <a:p>
                <a:pPr marL="0" indent="0">
                  <a:buNone/>
                </a:pPr>
                <a:r>
                  <a:rPr kumimoji="1" lang="ja-JP" altLang="en-US" sz="2800" b="1" dirty="0"/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kumimoji="1" lang="ja-JP" altLang="en-US" sz="3900" b="1" i="0" smtClean="0">
                        <a:latin typeface="Cambria Math" panose="02040503050406030204" pitchFamily="18" charset="0"/>
                      </a:rPr>
                      <m:t>𝛒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vertJc m:val="bot"/>
                        <m:ctrlPr>
                          <a:rPr kumimoji="1" lang="en-US" altLang="ja-JP" sz="39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ja-JP" sz="39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kumimoji="1" lang="en-US" altLang="ja-JP" sz="3900" b="1" i="0" smtClean="0">
                            <a:latin typeface="Cambria Math" panose="02040503050406030204" pitchFamily="18" charset="0"/>
                          </a:rPr>
                          <m:t>𝐞𝐟</m:t>
                        </m:r>
                      </m:e>
                    </m:groupChr>
                  </m:oMath>
                </a14:m>
                <a:r>
                  <a:rPr kumimoji="1" lang="ja-JP" altLang="en-US" sz="3900" b="1" dirty="0"/>
                  <a:t> </a:t>
                </a:r>
                <a:r>
                  <a:rPr kumimoji="1" lang="en-US" altLang="ja-JP" sz="3900" b="1" dirty="0"/>
                  <a:t>(Divergence appears)</a:t>
                </a:r>
                <a:endParaRPr kumimoji="1" lang="ja-JP" altLang="en-US" sz="3900" b="1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EF63FEFD-2A8D-DEA4-D6E3-62CF7ABDD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109" y="1291773"/>
                <a:ext cx="13396235" cy="6879770"/>
              </a:xfrm>
              <a:blipFill>
                <a:blip r:embed="rId2"/>
                <a:stretch>
                  <a:fillRect l="-864" t="-23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6945A8-5CA7-5356-DDA9-40C8E42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262C65-DBF5-5714-E152-49C16CF5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ADA1FB-F92A-E9DE-2F3A-E9EB5F1D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616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112948-E7EA-3E1F-0E43-59B71C54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05" y="1167359"/>
            <a:ext cx="13532395" cy="742227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Mainly, three methods have been proposed and successful to break the divergence 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2800" dirty="0" err="1"/>
              <a:t>E,g</a:t>
            </a:r>
            <a:r>
              <a:rPr lang="en-US" altLang="ja-JP" sz="2800" dirty="0"/>
              <a:t>.: G_1 (approximation at n=1, enough for most of cases…)</a:t>
            </a:r>
          </a:p>
          <a:p>
            <a:pPr marL="0" indent="0">
              <a:buNone/>
            </a:pPr>
            <a:endParaRPr lang="en-US" altLang="ja-JP" sz="3000" b="1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  <p:pic>
        <p:nvPicPr>
          <p:cNvPr id="14" name="図 13" descr="グラフ, バブル チャート">
            <a:extLst>
              <a:ext uri="{FF2B5EF4-FFF2-40B4-BE49-F238E27FC236}">
                <a16:creationId xmlns:a16="http://schemas.microsoft.com/office/drawing/2014/main" id="{81FB2CCC-8AEF-C517-C4A4-E10EF2FA4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50" y="2986661"/>
            <a:ext cx="5840943" cy="5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8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05AB963-89DF-FB68-3C74-B946DEA3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/>
              <a:t>All spectra are:</a:t>
            </a:r>
            <a:endParaRPr kumimoji="1" lang="ja-JP" altLang="en-US" sz="3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B9BD62-0E1B-258E-EA4B-59118955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908BC9C-6C82-B84E-C45F-8B676CB7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E65C14-700D-59B2-E56E-4EF6A6F8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pic>
        <p:nvPicPr>
          <p:cNvPr id="12" name="図 11" descr="ダイアグラム">
            <a:extLst>
              <a:ext uri="{FF2B5EF4-FFF2-40B4-BE49-F238E27FC236}">
                <a16:creationId xmlns:a16="http://schemas.microsoft.com/office/drawing/2014/main" id="{E28F1FA2-B16E-C80B-A3BB-ABB323CC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823125"/>
            <a:ext cx="9265557" cy="64121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3B2F1-9F61-171E-4686-2A938AFD4C68}"/>
              </a:ext>
            </a:extLst>
          </p:cNvPr>
          <p:cNvSpPr txBox="1"/>
          <p:nvPr/>
        </p:nvSpPr>
        <p:spPr>
          <a:xfrm>
            <a:off x="4499429" y="8255285"/>
            <a:ext cx="281577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Spectral radius &gt; 1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7E7DBE-4033-0A52-8160-B275E8712318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375743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A4B322A-A4A4-C441-04E0-473B5BFC3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000" dirty="0"/>
              <a:t>Using G_1 </a:t>
            </a:r>
            <a:r>
              <a:rPr lang="en-US" altLang="ja-JP" sz="3000" dirty="0"/>
              <a:t>is good</a:t>
            </a:r>
            <a:r>
              <a:rPr kumimoji="1" lang="en-US" altLang="ja-JP" sz="3000" dirty="0"/>
              <a:t>: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E50962F-9ACA-8CA6-C8D2-67E1837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41A1185-712D-C346-9F4A-40E29020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18E0AA7-CB0A-0C78-D331-EE5E5A7E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  <p:pic>
        <p:nvPicPr>
          <p:cNvPr id="7" name="図 6" descr="グラフ">
            <a:extLst>
              <a:ext uri="{FF2B5EF4-FFF2-40B4-BE49-F238E27FC236}">
                <a16:creationId xmlns:a16="http://schemas.microsoft.com/office/drawing/2014/main" id="{A0749692-804D-9288-25B7-E12190C9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68" y="1794581"/>
            <a:ext cx="8711475" cy="64692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C18EA1-6162-D77B-99F5-E362D416F4F9}"/>
              </a:ext>
            </a:extLst>
          </p:cNvPr>
          <p:cNvSpPr txBox="1"/>
          <p:nvPr/>
        </p:nvSpPr>
        <p:spPr>
          <a:xfrm>
            <a:off x="5109029" y="8350295"/>
            <a:ext cx="287382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Spectral radius &lt; 1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5C4A53-F7B9-275F-9CC6-BB6873BB000C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819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25EB6B-8357-3242-4DC4-7D3FCA1F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1AA28-A939-07C2-42C7-74094314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F8CFEF-8C20-CBBE-6B3D-73521508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CD40E953-627D-ED04-3AAA-8C478BCCA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Others:</a:t>
            </a:r>
            <a:endParaRPr lang="ja-JP" altLang="en-US" dirty="0"/>
          </a:p>
        </p:txBody>
      </p:sp>
      <p:pic>
        <p:nvPicPr>
          <p:cNvPr id="11" name="図 10" descr="グラフ">
            <a:extLst>
              <a:ext uri="{FF2B5EF4-FFF2-40B4-BE49-F238E27FC236}">
                <a16:creationId xmlns:a16="http://schemas.microsoft.com/office/drawing/2014/main" id="{9DCEDDD9-703C-224C-7206-4095EDBF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64" y="1929961"/>
            <a:ext cx="8863548" cy="6588532"/>
          </a:xfrm>
          <a:prstGeom prst="rect">
            <a:avLst/>
          </a:prstGeom>
        </p:spPr>
      </p:pic>
      <p:pic>
        <p:nvPicPr>
          <p:cNvPr id="12" name="図 11" descr="グラフ">
            <a:extLst>
              <a:ext uri="{FF2B5EF4-FFF2-40B4-BE49-F238E27FC236}">
                <a16:creationId xmlns:a16="http://schemas.microsoft.com/office/drawing/2014/main" id="{2F4BE1E6-A8E8-1DB6-C3F3-C5734D18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426" y="99820"/>
            <a:ext cx="3469220" cy="25762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CAC976-D52B-421F-4164-20D5B05F5FA0}"/>
              </a:ext>
            </a:extLst>
          </p:cNvPr>
          <p:cNvSpPr txBox="1"/>
          <p:nvPr/>
        </p:nvSpPr>
        <p:spPr>
          <a:xfrm rot="19982334">
            <a:off x="10596904" y="2023201"/>
            <a:ext cx="986972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BD54A5-B872-7A05-756A-C3922609D21B}"/>
              </a:ext>
            </a:extLst>
          </p:cNvPr>
          <p:cNvSpPr txBox="1"/>
          <p:nvPr/>
        </p:nvSpPr>
        <p:spPr>
          <a:xfrm>
            <a:off x="1849364" y="8477632"/>
            <a:ext cx="801737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Around the same distribution and same spectral radius as G_1 !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A162D4-6C81-5040-3E9A-8A4CF15671FE}"/>
              </a:ext>
            </a:extLst>
          </p:cNvPr>
          <p:cNvSpPr txBox="1"/>
          <p:nvPr/>
        </p:nvSpPr>
        <p:spPr>
          <a:xfrm>
            <a:off x="12144103" y="2840764"/>
            <a:ext cx="113211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G_1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009CE5-9BF0-0489-761C-1E9EE96C8BE4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428010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B25F63-F41A-594C-B260-A26E3ED9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8C20EB7-9C22-AAB4-A129-4D2496B1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63505B-98FE-1B98-0EDA-3145CA64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A4F6288B-5CC8-EA25-4AB0-9D157DB6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Others:</a:t>
            </a:r>
            <a:endParaRPr lang="ja-JP" altLang="en-US" dirty="0"/>
          </a:p>
        </p:txBody>
      </p:sp>
      <p:pic>
        <p:nvPicPr>
          <p:cNvPr id="13" name="図 12" descr="グラフ, ダイアグラム">
            <a:extLst>
              <a:ext uri="{FF2B5EF4-FFF2-40B4-BE49-F238E27FC236}">
                <a16:creationId xmlns:a16="http://schemas.microsoft.com/office/drawing/2014/main" id="{325DDF37-A79D-FBED-439B-C527017D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43" y="2036483"/>
            <a:ext cx="8801100" cy="644680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DD0C74-EB27-DD3A-1785-29765344BB8B}"/>
              </a:ext>
            </a:extLst>
          </p:cNvPr>
          <p:cNvSpPr txBox="1"/>
          <p:nvPr/>
        </p:nvSpPr>
        <p:spPr>
          <a:xfrm>
            <a:off x="2336800" y="8454420"/>
            <a:ext cx="85779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Most condensed around the center; expected to converge fastest !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B7436C-5510-55B7-218F-038B2B86ADC7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82957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0B57DB8-5AFB-C112-2907-5647229E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38219"/>
            <a:ext cx="12618720" cy="638196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Why do we need to compare experiment to simulation ?</a:t>
            </a:r>
          </a:p>
          <a:p>
            <a:pPr marL="0" indent="0">
              <a:buNone/>
            </a:pPr>
            <a:endParaRPr lang="en-US" altLang="ja-JP" sz="4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4000" dirty="0"/>
              <a:t>All the information we seek is inside the spectrum but we have no direct way to retrieve it.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4000" dirty="0"/>
              <a:t>This information</a:t>
            </a:r>
            <a:r>
              <a:rPr kumimoji="1" lang="en-US" altLang="ja-JP" sz="4000" dirty="0"/>
              <a:t> can only be extracted accurately through comparison to a theoretical model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sz="4000" dirty="0"/>
          </a:p>
          <a:p>
            <a:pPr marL="0" indent="0" algn="ctr">
              <a:buNone/>
            </a:pPr>
            <a:r>
              <a:rPr lang="en-US" altLang="ja-JP" sz="4500" b="1" dirty="0">
                <a:solidFill>
                  <a:srgbClr val="FF0000"/>
                </a:solidFill>
              </a:rPr>
              <a:t>Framework: Multiple scattering theory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F794D8-A1DE-83EE-89CE-C448315E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E03359C-43F0-A545-B53F-0EA8410B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A79A34-A24E-854E-DAC1-A2F59FD8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91C4F0-960E-ABF4-0983-FD4328A20901}"/>
              </a:ext>
            </a:extLst>
          </p:cNvPr>
          <p:cNvSpPr txBox="1"/>
          <p:nvPr/>
        </p:nvSpPr>
        <p:spPr>
          <a:xfrm>
            <a:off x="5024691" y="464133"/>
            <a:ext cx="4380566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Need of comparison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53065C-316B-1DE7-0051-B2D3A92B7D11}"/>
              </a:ext>
            </a:extLst>
          </p:cNvPr>
          <p:cNvSpPr txBox="1"/>
          <p:nvPr/>
        </p:nvSpPr>
        <p:spPr>
          <a:xfrm>
            <a:off x="3883945" y="7341525"/>
            <a:ext cx="6662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Real space approach, not </a:t>
            </a:r>
            <a:r>
              <a:rPr kumimoji="1" lang="en-US" altLang="ja-JP" sz="3000" b="1" dirty="0"/>
              <a:t>k</a:t>
            </a:r>
            <a:r>
              <a:rPr kumimoji="1" lang="en-US" altLang="ja-JP" sz="3000" dirty="0"/>
              <a:t>-space one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35713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9DFDB174-188D-4C09-21DE-FC3DDB6E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" y="1905443"/>
            <a:ext cx="14217227" cy="5883065"/>
          </a:xfrm>
        </p:spPr>
        <p:txBody>
          <a:bodyPr>
            <a:normAutofit/>
          </a:bodyPr>
          <a:lstStyle/>
          <a:p>
            <a:r>
              <a:rPr kumimoji="1" lang="en-US" altLang="ja-JP" sz="3000" dirty="0"/>
              <a:t>Scattering amplitude, f(θ) represents an angular part of the spherically scattering wave:</a:t>
            </a:r>
            <a:endParaRPr kumimoji="1" lang="ja-JP" altLang="en-US" sz="30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94E96FA-8C4D-9ECF-CFFD-D213CB790E2E}"/>
              </a:ext>
            </a:extLst>
          </p:cNvPr>
          <p:cNvSpPr txBox="1"/>
          <p:nvPr/>
        </p:nvSpPr>
        <p:spPr>
          <a:xfrm>
            <a:off x="1058450" y="6704925"/>
            <a:ext cx="3590428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Incoming X-ray: Plane wave</a:t>
            </a:r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0CDBA19-8E2B-5596-1208-C1EA04B3D066}"/>
              </a:ext>
            </a:extLst>
          </p:cNvPr>
          <p:cNvSpPr txBox="1"/>
          <p:nvPr/>
        </p:nvSpPr>
        <p:spPr>
          <a:xfrm>
            <a:off x="7869725" y="4369001"/>
            <a:ext cx="327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Outcoming wave: Spherical</a:t>
            </a:r>
            <a:endParaRPr kumimoji="1" lang="ja-JP" altLang="en-US" dirty="0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5A9AD9D-B19A-CAA2-CB7D-D298735702A8}"/>
              </a:ext>
            </a:extLst>
          </p:cNvPr>
          <p:cNvCxnSpPr>
            <a:cxnSpLocks/>
          </p:cNvCxnSpPr>
          <p:nvPr/>
        </p:nvCxnSpPr>
        <p:spPr>
          <a:xfrm>
            <a:off x="577459" y="2323989"/>
            <a:ext cx="42688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0D425E8-7F8E-7306-45DE-33B0D3B8624D}"/>
              </a:ext>
            </a:extLst>
          </p:cNvPr>
          <p:cNvCxnSpPr>
            <a:cxnSpLocks/>
          </p:cNvCxnSpPr>
          <p:nvPr/>
        </p:nvCxnSpPr>
        <p:spPr>
          <a:xfrm>
            <a:off x="4186559" y="2406905"/>
            <a:ext cx="5712184" cy="2771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54586BF-1CE3-E995-4E45-82CB1A647B48}"/>
              </a:ext>
            </a:extLst>
          </p:cNvPr>
          <p:cNvCxnSpPr/>
          <p:nvPr/>
        </p:nvCxnSpPr>
        <p:spPr>
          <a:xfrm flipV="1">
            <a:off x="1288547" y="5652218"/>
            <a:ext cx="10308771" cy="102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3CD1F7D-3F1D-B5BF-88F9-253CD7625A19}"/>
              </a:ext>
            </a:extLst>
          </p:cNvPr>
          <p:cNvCxnSpPr/>
          <p:nvPr/>
        </p:nvCxnSpPr>
        <p:spPr>
          <a:xfrm>
            <a:off x="2016334" y="5036397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4EC5269-A380-5FD5-40CF-84AA69EBF195}"/>
              </a:ext>
            </a:extLst>
          </p:cNvPr>
          <p:cNvCxnSpPr/>
          <p:nvPr/>
        </p:nvCxnSpPr>
        <p:spPr>
          <a:xfrm>
            <a:off x="217184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FD1CC0E-0204-1A59-6D02-123F85421C1E}"/>
              </a:ext>
            </a:extLst>
          </p:cNvPr>
          <p:cNvCxnSpPr/>
          <p:nvPr/>
        </p:nvCxnSpPr>
        <p:spPr>
          <a:xfrm>
            <a:off x="23211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C0C312E-3630-5A0D-864F-75ACF79D9B05}"/>
              </a:ext>
            </a:extLst>
          </p:cNvPr>
          <p:cNvCxnSpPr/>
          <p:nvPr/>
        </p:nvCxnSpPr>
        <p:spPr>
          <a:xfrm>
            <a:off x="24735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B4DBCF5-F4F4-0CDB-15E2-A09C5AA91E32}"/>
              </a:ext>
            </a:extLst>
          </p:cNvPr>
          <p:cNvCxnSpPr/>
          <p:nvPr/>
        </p:nvCxnSpPr>
        <p:spPr>
          <a:xfrm>
            <a:off x="26259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25843C9-1555-449B-4075-63771714AB14}"/>
              </a:ext>
            </a:extLst>
          </p:cNvPr>
          <p:cNvCxnSpPr/>
          <p:nvPr/>
        </p:nvCxnSpPr>
        <p:spPr>
          <a:xfrm>
            <a:off x="2803215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4D5A5431-8F26-3EC2-196F-7229409538CB}"/>
                  </a:ext>
                </a:extLst>
              </p:cNvPr>
              <p:cNvSpPr txBox="1"/>
              <p:nvPr/>
            </p:nvSpPr>
            <p:spPr>
              <a:xfrm>
                <a:off x="2011668" y="4580198"/>
                <a:ext cx="923731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4D5A5431-8F26-3EC2-196F-72294095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68" y="4580198"/>
                <a:ext cx="923731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DAA00C0-1BB8-5949-FB4A-D14C94AB64BE}"/>
              </a:ext>
            </a:extLst>
          </p:cNvPr>
          <p:cNvSpPr txBox="1"/>
          <p:nvPr/>
        </p:nvSpPr>
        <p:spPr>
          <a:xfrm>
            <a:off x="5509606" y="6401788"/>
            <a:ext cx="149824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Scatterer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D9C38687-0C9A-65DA-EC37-B6AC5ACB6B93}"/>
                  </a:ext>
                </a:extLst>
              </p:cNvPr>
              <p:cNvSpPr txBox="1"/>
              <p:nvPr/>
            </p:nvSpPr>
            <p:spPr>
              <a:xfrm>
                <a:off x="9952929" y="4822195"/>
                <a:ext cx="1491101" cy="53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f(θ)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𝑖𝑘𝑧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D9C38687-0C9A-65DA-EC37-B6AC5ACB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929" y="4822195"/>
                <a:ext cx="1491101" cy="537583"/>
              </a:xfrm>
              <a:prstGeom prst="rect">
                <a:avLst/>
              </a:prstGeom>
              <a:blipFill>
                <a:blip r:embed="rId3"/>
                <a:stretch>
                  <a:fillRect l="-5738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C1325ED-D7DE-71B8-E8F9-252123F1DE1C}"/>
              </a:ext>
            </a:extLst>
          </p:cNvPr>
          <p:cNvCxnSpPr>
            <a:cxnSpLocks/>
          </p:cNvCxnSpPr>
          <p:nvPr/>
        </p:nvCxnSpPr>
        <p:spPr>
          <a:xfrm flipH="1">
            <a:off x="9997115" y="5297830"/>
            <a:ext cx="481699" cy="6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2EBBF88-64F8-0682-469C-2BAFB95C1D31}"/>
              </a:ext>
            </a:extLst>
          </p:cNvPr>
          <p:cNvSpPr txBox="1"/>
          <p:nvPr/>
        </p:nvSpPr>
        <p:spPr>
          <a:xfrm>
            <a:off x="11715815" y="5413988"/>
            <a:ext cx="45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275DEDC-47C1-1A47-91A8-607EF0AFD947}"/>
              </a:ext>
            </a:extLst>
          </p:cNvPr>
          <p:cNvSpPr/>
          <p:nvPr/>
        </p:nvSpPr>
        <p:spPr>
          <a:xfrm>
            <a:off x="5350754" y="4893265"/>
            <a:ext cx="1616743" cy="15627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FE6DCC3-3467-B0E0-4439-26203444C7F5}"/>
              </a:ext>
            </a:extLst>
          </p:cNvPr>
          <p:cNvSpPr/>
          <p:nvPr/>
        </p:nvSpPr>
        <p:spPr>
          <a:xfrm>
            <a:off x="4857456" y="4416808"/>
            <a:ext cx="2548919" cy="2463862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FD4C6AD-5DF4-0528-E2DB-590575ED61FC}"/>
              </a:ext>
            </a:extLst>
          </p:cNvPr>
          <p:cNvSpPr/>
          <p:nvPr/>
        </p:nvSpPr>
        <p:spPr>
          <a:xfrm>
            <a:off x="4448289" y="3955376"/>
            <a:ext cx="3421672" cy="3307491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9D21416-136E-B9BE-B14A-BC199E73E3DB}"/>
              </a:ext>
            </a:extLst>
          </p:cNvPr>
          <p:cNvGrpSpPr/>
          <p:nvPr/>
        </p:nvGrpSpPr>
        <p:grpSpPr>
          <a:xfrm>
            <a:off x="5636503" y="5096387"/>
            <a:ext cx="1030630" cy="1086319"/>
            <a:chOff x="4576016" y="3490660"/>
            <a:chExt cx="504056" cy="531292"/>
          </a:xfrm>
        </p:grpSpPr>
        <p:sp>
          <p:nvSpPr>
            <p:cNvPr id="19" name="Ellipse 111">
              <a:extLst>
                <a:ext uri="{FF2B5EF4-FFF2-40B4-BE49-F238E27FC236}">
                  <a16:creationId xmlns:a16="http://schemas.microsoft.com/office/drawing/2014/main" id="{0943042D-17EF-87EC-A612-F5516712BD56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" name="Ellipse 112">
              <a:extLst>
                <a:ext uri="{FF2B5EF4-FFF2-40B4-BE49-F238E27FC236}">
                  <a16:creationId xmlns:a16="http://schemas.microsoft.com/office/drawing/2014/main" id="{1A0FE13D-5812-042D-8051-7B71D878B18F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4481BF-62D2-2C72-6B15-DC453D73B5B0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</p:spTree>
    <p:extLst>
      <p:ext uri="{BB962C8B-B14F-4D97-AF65-F5344CB8AC3E}">
        <p14:creationId xmlns:p14="http://schemas.microsoft.com/office/powerpoint/2010/main" val="729238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/>
              <a:t>Scattering factor is the largest in forward and backward for Sr</a:t>
            </a:r>
            <a:endParaRPr lang="ja-JP" altLang="en-US" sz="30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F7F3FAE-96FA-AAEC-B06A-470ABB99A162}"/>
              </a:ext>
            </a:extLst>
          </p:cNvPr>
          <p:cNvGrpSpPr/>
          <p:nvPr/>
        </p:nvGrpSpPr>
        <p:grpSpPr>
          <a:xfrm>
            <a:off x="-6660" y="2521686"/>
            <a:ext cx="14637060" cy="3980739"/>
            <a:chOff x="0" y="3117978"/>
            <a:chExt cx="14637060" cy="3980739"/>
          </a:xfrm>
        </p:grpSpPr>
        <p:pic>
          <p:nvPicPr>
            <p:cNvPr id="3" name="図 2" descr="グラフ, レーダー チャート">
              <a:extLst>
                <a:ext uri="{FF2B5EF4-FFF2-40B4-BE49-F238E27FC236}">
                  <a16:creationId xmlns:a16="http://schemas.microsoft.com/office/drawing/2014/main" id="{DA36B097-2460-B8C5-1888-4BFF2D69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590" y="3117980"/>
              <a:ext cx="5307647" cy="3980736"/>
            </a:xfrm>
            <a:prstGeom prst="rect">
              <a:avLst/>
            </a:prstGeom>
          </p:spPr>
        </p:pic>
        <p:pic>
          <p:nvPicPr>
            <p:cNvPr id="5" name="図 4" descr="グラフ, レーダー チャート">
              <a:extLst>
                <a:ext uri="{FF2B5EF4-FFF2-40B4-BE49-F238E27FC236}">
                  <a16:creationId xmlns:a16="http://schemas.microsoft.com/office/drawing/2014/main" id="{88A3CEEF-E2BD-B1EE-D10D-1D9E83A1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02818"/>
              <a:ext cx="5194532" cy="3895899"/>
            </a:xfrm>
            <a:prstGeom prst="rect">
              <a:avLst/>
            </a:prstGeom>
          </p:spPr>
        </p:pic>
        <p:pic>
          <p:nvPicPr>
            <p:cNvPr id="12" name="図 11" descr="グラフ, レーダー チャート">
              <a:extLst>
                <a:ext uri="{FF2B5EF4-FFF2-40B4-BE49-F238E27FC236}">
                  <a16:creationId xmlns:a16="http://schemas.microsoft.com/office/drawing/2014/main" id="{A5F7490B-B9F5-5D30-8506-38A6D6F1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412" y="3117978"/>
              <a:ext cx="5307648" cy="3980737"/>
            </a:xfrm>
            <a:prstGeom prst="rect">
              <a:avLst/>
            </a:prstGeom>
          </p:spPr>
        </p:pic>
      </p:grpSp>
      <p:sp>
        <p:nvSpPr>
          <p:cNvPr id="15" name="楕円 14">
            <a:extLst>
              <a:ext uri="{FF2B5EF4-FFF2-40B4-BE49-F238E27FC236}">
                <a16:creationId xmlns:a16="http://schemas.microsoft.com/office/drawing/2014/main" id="{F68BFF73-4571-7E2B-F012-79629B36DBCE}"/>
              </a:ext>
            </a:extLst>
          </p:cNvPr>
          <p:cNvSpPr/>
          <p:nvPr/>
        </p:nvSpPr>
        <p:spPr>
          <a:xfrm>
            <a:off x="2213234" y="7010400"/>
            <a:ext cx="754743" cy="727606"/>
          </a:xfrm>
          <a:prstGeom prst="ellipse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89B7AEC-442C-308E-88B4-6387455E37EF}"/>
              </a:ext>
            </a:extLst>
          </p:cNvPr>
          <p:cNvSpPr/>
          <p:nvPr/>
        </p:nvSpPr>
        <p:spPr>
          <a:xfrm>
            <a:off x="6821381" y="7010400"/>
            <a:ext cx="754743" cy="727606"/>
          </a:xfrm>
          <a:prstGeom prst="ellipse">
            <a:avLst/>
          </a:prstGeom>
          <a:solidFill>
            <a:schemeClr val="accent6"/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56E4C6F7-E7BF-E973-504C-1FD70AC47B33}"/>
              </a:ext>
            </a:extLst>
          </p:cNvPr>
          <p:cNvSpPr/>
          <p:nvPr/>
        </p:nvSpPr>
        <p:spPr>
          <a:xfrm>
            <a:off x="11599204" y="7010400"/>
            <a:ext cx="754743" cy="727606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66121026-580E-D221-4F46-CD352301E806}"/>
              </a:ext>
            </a:extLst>
          </p:cNvPr>
          <p:cNvSpPr/>
          <p:nvPr/>
        </p:nvSpPr>
        <p:spPr>
          <a:xfrm>
            <a:off x="2025968" y="6835869"/>
            <a:ext cx="2313804" cy="1076667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5ACAFE62-FFD3-6B95-60EF-CB2A6C1E9567}"/>
              </a:ext>
            </a:extLst>
          </p:cNvPr>
          <p:cNvSpPr/>
          <p:nvPr/>
        </p:nvSpPr>
        <p:spPr>
          <a:xfrm>
            <a:off x="6545943" y="6835869"/>
            <a:ext cx="3041721" cy="1076667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3ABC3DC3-81A8-1487-DDAE-4442FE4C6640}"/>
              </a:ext>
            </a:extLst>
          </p:cNvPr>
          <p:cNvSpPr/>
          <p:nvPr/>
        </p:nvSpPr>
        <p:spPr>
          <a:xfrm>
            <a:off x="11550145" y="6876708"/>
            <a:ext cx="1607603" cy="994988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78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necteur droit avec flèche 124">
            <a:extLst>
              <a:ext uri="{FF2B5EF4-FFF2-40B4-BE49-F238E27FC236}">
                <a16:creationId xmlns:a16="http://schemas.microsoft.com/office/drawing/2014/main" id="{17A6EAA5-56EE-2478-87E1-E15E0EBA87C1}"/>
              </a:ext>
            </a:extLst>
          </p:cNvPr>
          <p:cNvCxnSpPr>
            <a:cxnSpLocks/>
          </p:cNvCxnSpPr>
          <p:nvPr/>
        </p:nvCxnSpPr>
        <p:spPr>
          <a:xfrm>
            <a:off x="9012224" y="5094891"/>
            <a:ext cx="1561487" cy="14377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AB1B2DA-FCEA-5FA7-2791-456F23040B0B}"/>
              </a:ext>
            </a:extLst>
          </p:cNvPr>
          <p:cNvGrpSpPr/>
          <p:nvPr/>
        </p:nvGrpSpPr>
        <p:grpSpPr>
          <a:xfrm>
            <a:off x="11316236" y="4159107"/>
            <a:ext cx="956427" cy="1008106"/>
            <a:chOff x="4576016" y="3490660"/>
            <a:chExt cx="504056" cy="531292"/>
          </a:xfrm>
        </p:grpSpPr>
        <p:sp>
          <p:nvSpPr>
            <p:cNvPr id="12" name="Ellipse 111">
              <a:extLst>
                <a:ext uri="{FF2B5EF4-FFF2-40B4-BE49-F238E27FC236}">
                  <a16:creationId xmlns:a16="http://schemas.microsoft.com/office/drawing/2014/main" id="{7A2AB90B-F4DD-F4C2-508A-02BE8997824E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Ellipse 112">
              <a:extLst>
                <a:ext uri="{FF2B5EF4-FFF2-40B4-BE49-F238E27FC236}">
                  <a16:creationId xmlns:a16="http://schemas.microsoft.com/office/drawing/2014/main" id="{5F0D926A-6AB8-1228-23BB-C1B2727BB0F8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6EAB2B4-2E43-FEC4-19A2-A765E87F35C3}"/>
              </a:ext>
            </a:extLst>
          </p:cNvPr>
          <p:cNvGrpSpPr/>
          <p:nvPr/>
        </p:nvGrpSpPr>
        <p:grpSpPr>
          <a:xfrm>
            <a:off x="8240016" y="4220643"/>
            <a:ext cx="956427" cy="1008106"/>
            <a:chOff x="4576016" y="3490660"/>
            <a:chExt cx="504056" cy="531292"/>
          </a:xfrm>
        </p:grpSpPr>
        <p:sp>
          <p:nvSpPr>
            <p:cNvPr id="17" name="Ellipse 111">
              <a:extLst>
                <a:ext uri="{FF2B5EF4-FFF2-40B4-BE49-F238E27FC236}">
                  <a16:creationId xmlns:a16="http://schemas.microsoft.com/office/drawing/2014/main" id="{336E95A1-4818-BCD3-3E19-0E3E44E96653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Ellipse 112">
              <a:extLst>
                <a:ext uri="{FF2B5EF4-FFF2-40B4-BE49-F238E27FC236}">
                  <a16:creationId xmlns:a16="http://schemas.microsoft.com/office/drawing/2014/main" id="{F0FF7D85-68A3-A6FA-046A-1759F2017028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C4DFF94-15C9-B6F8-7254-8B8F20B23385}"/>
              </a:ext>
            </a:extLst>
          </p:cNvPr>
          <p:cNvGrpSpPr/>
          <p:nvPr/>
        </p:nvGrpSpPr>
        <p:grpSpPr>
          <a:xfrm>
            <a:off x="4130957" y="4211554"/>
            <a:ext cx="956427" cy="1008106"/>
            <a:chOff x="4576016" y="3490660"/>
            <a:chExt cx="504056" cy="531292"/>
          </a:xfrm>
        </p:grpSpPr>
        <p:sp>
          <p:nvSpPr>
            <p:cNvPr id="21" name="Ellipse 111">
              <a:extLst>
                <a:ext uri="{FF2B5EF4-FFF2-40B4-BE49-F238E27FC236}">
                  <a16:creationId xmlns:a16="http://schemas.microsoft.com/office/drawing/2014/main" id="{B8F16550-3E25-4273-482E-E3C98CF45A3B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5" name="Ellipse 112">
              <a:extLst>
                <a:ext uri="{FF2B5EF4-FFF2-40B4-BE49-F238E27FC236}">
                  <a16:creationId xmlns:a16="http://schemas.microsoft.com/office/drawing/2014/main" id="{A5030D46-34E1-C3CB-6C72-0DE614C7C36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0505EB0-DD66-EC26-EB85-16BC3AF79E57}"/>
              </a:ext>
            </a:extLst>
          </p:cNvPr>
          <p:cNvGrpSpPr/>
          <p:nvPr/>
        </p:nvGrpSpPr>
        <p:grpSpPr>
          <a:xfrm>
            <a:off x="490943" y="4223662"/>
            <a:ext cx="956427" cy="1008106"/>
            <a:chOff x="4576016" y="3490660"/>
            <a:chExt cx="504056" cy="531292"/>
          </a:xfrm>
        </p:grpSpPr>
        <p:sp>
          <p:nvSpPr>
            <p:cNvPr id="4" name="Ellipse 111">
              <a:extLst>
                <a:ext uri="{FF2B5EF4-FFF2-40B4-BE49-F238E27FC236}">
                  <a16:creationId xmlns:a16="http://schemas.microsoft.com/office/drawing/2014/main" id="{EC47FE58-353B-CE6B-9DB5-287494A602E8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" name="Ellipse 112">
              <a:extLst>
                <a:ext uri="{FF2B5EF4-FFF2-40B4-BE49-F238E27FC236}">
                  <a16:creationId xmlns:a16="http://schemas.microsoft.com/office/drawing/2014/main" id="{ED16B852-9CC3-578F-787E-D57F5F9C3A41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70BFAE9-EB67-228A-9B6A-768F89563FDD}"/>
              </a:ext>
            </a:extLst>
          </p:cNvPr>
          <p:cNvSpPr/>
          <p:nvPr/>
        </p:nvSpPr>
        <p:spPr>
          <a:xfrm>
            <a:off x="4152069" y="4474468"/>
            <a:ext cx="7385784" cy="175844"/>
          </a:xfrm>
          <a:prstGeom prst="rightArrow">
            <a:avLst/>
          </a:prstGeom>
          <a:gradFill flip="none" rotWithShape="1">
            <a:gsLst>
              <a:gs pos="43910">
                <a:srgbClr val="EE996C"/>
              </a:gs>
              <a:gs pos="21000">
                <a:schemeClr val="accent2"/>
              </a:gs>
              <a:gs pos="100000">
                <a:srgbClr val="FBFBFB"/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356044"/>
            <a:ext cx="13105504" cy="6381962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High consumption of scattering orders</a:t>
            </a:r>
            <a:r>
              <a:rPr lang="en-US" altLang="ja-JP" sz="3200" dirty="0"/>
              <a:t>:</a:t>
            </a:r>
          </a:p>
          <a:p>
            <a:pPr marL="0" indent="0">
              <a:buNone/>
            </a:pPr>
            <a:r>
              <a:rPr lang="en-US" altLang="ja-JP" sz="3000" dirty="0"/>
              <a:t>E.g.: 4 Sr atoms, scattering order = 3</a:t>
            </a:r>
          </a:p>
          <a:p>
            <a:pPr marL="0" indent="0">
              <a:buNone/>
            </a:pPr>
            <a:r>
              <a:rPr lang="en-US" altLang="ja-JP" sz="3000" dirty="0"/>
              <a:t>We can do a few scattering events in PC, but it’s not few for back scatterings ! </a:t>
            </a:r>
            <a:endParaRPr lang="ja-JP" altLang="en-US" sz="3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470D51-4E32-4032-4B2B-F6F3C4034982}"/>
              </a:ext>
            </a:extLst>
          </p:cNvPr>
          <p:cNvSpPr txBox="1"/>
          <p:nvPr/>
        </p:nvSpPr>
        <p:spPr>
          <a:xfrm>
            <a:off x="710641" y="5266926"/>
            <a:ext cx="1039406" cy="54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Sr</a:t>
            </a:r>
            <a:endParaRPr kumimoji="1" lang="ja-JP" altLang="en-US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43269251-4A54-8045-3F69-A145441AF3F8}"/>
              </a:ext>
            </a:extLst>
          </p:cNvPr>
          <p:cNvSpPr/>
          <p:nvPr/>
        </p:nvSpPr>
        <p:spPr>
          <a:xfrm>
            <a:off x="7143488" y="6083660"/>
            <a:ext cx="1080437" cy="8454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8E12A092-4628-269A-0A7A-DB48768F6B0D}"/>
              </a:ext>
            </a:extLst>
          </p:cNvPr>
          <p:cNvSpPr/>
          <p:nvPr/>
        </p:nvSpPr>
        <p:spPr>
          <a:xfrm rot="2205148">
            <a:off x="-29878" y="3919751"/>
            <a:ext cx="1715729" cy="2104054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B3964C-8A2E-36F3-99BD-9DF20D3A68D3}"/>
              </a:ext>
            </a:extLst>
          </p:cNvPr>
          <p:cNvSpPr txBox="1"/>
          <p:nvPr/>
        </p:nvSpPr>
        <p:spPr>
          <a:xfrm>
            <a:off x="5737340" y="7448497"/>
            <a:ext cx="81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>
                <a:solidFill>
                  <a:srgbClr val="FF0000"/>
                </a:solidFill>
              </a:rPr>
              <a:t>Certain error per each scattering</a:t>
            </a:r>
          </a:p>
          <a:p>
            <a:r>
              <a:rPr kumimoji="1" lang="en-US" altLang="ja-JP" sz="2500" dirty="0">
                <a:solidFill>
                  <a:srgbClr val="FF0000"/>
                </a:solidFill>
              </a:rPr>
              <a:t>High error accumulation </a:t>
            </a:r>
            <a:endParaRPr kumimoji="1" lang="ja-JP" altLang="en-US" sz="2500" dirty="0">
              <a:solidFill>
                <a:srgbClr val="FF0000"/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BF7D678-2C4D-29DE-1DA0-1DDF1C7C333C}"/>
              </a:ext>
            </a:extLst>
          </p:cNvPr>
          <p:cNvCxnSpPr/>
          <p:nvPr/>
        </p:nvCxnSpPr>
        <p:spPr>
          <a:xfrm>
            <a:off x="957289" y="5655231"/>
            <a:ext cx="0" cy="11218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BBC7CB5-9140-18C6-6A9D-102CD8D460FE}"/>
              </a:ext>
            </a:extLst>
          </p:cNvPr>
          <p:cNvCxnSpPr/>
          <p:nvPr/>
        </p:nvCxnSpPr>
        <p:spPr>
          <a:xfrm>
            <a:off x="4609171" y="5681467"/>
            <a:ext cx="0" cy="11218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D2D54E9-1887-5EA7-5DC1-B9602DDF016E}"/>
              </a:ext>
            </a:extLst>
          </p:cNvPr>
          <p:cNvCxnSpPr/>
          <p:nvPr/>
        </p:nvCxnSpPr>
        <p:spPr>
          <a:xfrm>
            <a:off x="106600" y="6079624"/>
            <a:ext cx="887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5A7EB85-382B-188A-F4C7-4C2CD10B190E}"/>
              </a:ext>
            </a:extLst>
          </p:cNvPr>
          <p:cNvCxnSpPr/>
          <p:nvPr/>
        </p:nvCxnSpPr>
        <p:spPr>
          <a:xfrm flipH="1">
            <a:off x="4609171" y="6079624"/>
            <a:ext cx="1061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9CF303-193E-A8E6-D227-AE6ECD624CAA}"/>
              </a:ext>
            </a:extLst>
          </p:cNvPr>
          <p:cNvSpPr txBox="1"/>
          <p:nvPr/>
        </p:nvSpPr>
        <p:spPr>
          <a:xfrm>
            <a:off x="2144822" y="6532618"/>
            <a:ext cx="17858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3.905Å</a:t>
            </a:r>
            <a:endParaRPr kumimoji="1" lang="ja-JP" altLang="en-US" b="1" dirty="0"/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C1EE6EB8-B976-2AE9-A9BE-887F80A2E841}"/>
              </a:ext>
            </a:extLst>
          </p:cNvPr>
          <p:cNvSpPr/>
          <p:nvPr/>
        </p:nvSpPr>
        <p:spPr>
          <a:xfrm flipV="1">
            <a:off x="1795780" y="4913888"/>
            <a:ext cx="6683845" cy="193090"/>
          </a:xfrm>
          <a:prstGeom prst="rightArrow">
            <a:avLst/>
          </a:prstGeom>
          <a:gradFill flip="none" rotWithShape="1"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/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46" name="矢印: U ターン 45">
            <a:extLst>
              <a:ext uri="{FF2B5EF4-FFF2-40B4-BE49-F238E27FC236}">
                <a16:creationId xmlns:a16="http://schemas.microsoft.com/office/drawing/2014/main" id="{B870B07B-456A-648D-B4E8-EBE025645B84}"/>
              </a:ext>
            </a:extLst>
          </p:cNvPr>
          <p:cNvSpPr/>
          <p:nvPr/>
        </p:nvSpPr>
        <p:spPr>
          <a:xfrm rot="5400000">
            <a:off x="2537375" y="3157684"/>
            <a:ext cx="370016" cy="30911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39510"/>
              <a:gd name="adj5" fmla="val 75000"/>
            </a:avLst>
          </a:prstGeom>
          <a:gradFill>
            <a:gsLst>
              <a:gs pos="13000">
                <a:schemeClr val="accent2"/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8" name="矢印: U ターン 47">
            <a:extLst>
              <a:ext uri="{FF2B5EF4-FFF2-40B4-BE49-F238E27FC236}">
                <a16:creationId xmlns:a16="http://schemas.microsoft.com/office/drawing/2014/main" id="{DAE173C1-E0E7-5FE3-2582-FA1E6EB98EAF}"/>
              </a:ext>
            </a:extLst>
          </p:cNvPr>
          <p:cNvSpPr/>
          <p:nvPr/>
        </p:nvSpPr>
        <p:spPr>
          <a:xfrm rot="5400000" flipV="1">
            <a:off x="1448662" y="4641944"/>
            <a:ext cx="326325" cy="580343"/>
          </a:xfrm>
          <a:prstGeom prst="uturnArrow">
            <a:avLst/>
          </a:prstGeom>
          <a:gradFill>
            <a:gsLst>
              <a:gs pos="0">
                <a:schemeClr val="accent2"/>
              </a:gs>
              <a:gs pos="5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爆発: 8 pt 53">
            <a:extLst>
              <a:ext uri="{FF2B5EF4-FFF2-40B4-BE49-F238E27FC236}">
                <a16:creationId xmlns:a16="http://schemas.microsoft.com/office/drawing/2014/main" id="{40A70F50-5E56-8DDB-0612-5267EA6E99A3}"/>
              </a:ext>
            </a:extLst>
          </p:cNvPr>
          <p:cNvSpPr/>
          <p:nvPr/>
        </p:nvSpPr>
        <p:spPr>
          <a:xfrm>
            <a:off x="850623" y="4646025"/>
            <a:ext cx="603047" cy="482186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5" name="爆発: 8 pt 54">
            <a:extLst>
              <a:ext uri="{FF2B5EF4-FFF2-40B4-BE49-F238E27FC236}">
                <a16:creationId xmlns:a16="http://schemas.microsoft.com/office/drawing/2014/main" id="{E22A32D4-1FD3-E7C5-2ADF-DA10A7F2D649}"/>
              </a:ext>
            </a:extLst>
          </p:cNvPr>
          <p:cNvSpPr/>
          <p:nvPr/>
        </p:nvSpPr>
        <p:spPr>
          <a:xfrm>
            <a:off x="8292532" y="4756309"/>
            <a:ext cx="594490" cy="47534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6" name="爆発: 8 pt 55">
            <a:extLst>
              <a:ext uri="{FF2B5EF4-FFF2-40B4-BE49-F238E27FC236}">
                <a16:creationId xmlns:a16="http://schemas.microsoft.com/office/drawing/2014/main" id="{8216880B-73FB-9972-D80F-E52C36B9BE79}"/>
              </a:ext>
            </a:extLst>
          </p:cNvPr>
          <p:cNvSpPr/>
          <p:nvPr/>
        </p:nvSpPr>
        <p:spPr>
          <a:xfrm>
            <a:off x="11255406" y="4299159"/>
            <a:ext cx="968707" cy="578638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A4EA159-53CC-1993-6006-603FB5E552DE}"/>
              </a:ext>
            </a:extLst>
          </p:cNvPr>
          <p:cNvGrpSpPr/>
          <p:nvPr/>
        </p:nvGrpSpPr>
        <p:grpSpPr>
          <a:xfrm rot="2595891">
            <a:off x="13413853" y="4480383"/>
            <a:ext cx="494665" cy="494665"/>
            <a:chOff x="6466480" y="1565992"/>
            <a:chExt cx="494665" cy="494665"/>
          </a:xfrm>
        </p:grpSpPr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1406B989-5088-A9A4-6A85-C9C242C4E249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84768E1C-ACEB-E723-1F81-A04F09BA81DF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58">
              <a:extLst>
                <a:ext uri="{FF2B5EF4-FFF2-40B4-BE49-F238E27FC236}">
                  <a16:creationId xmlns:a16="http://schemas.microsoft.com/office/drawing/2014/main" id="{8C46E837-06D1-C554-322E-C93F7B93470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sp>
        <p:nvSpPr>
          <p:cNvPr id="16" name="爆発: 8 pt 15">
            <a:extLst>
              <a:ext uri="{FF2B5EF4-FFF2-40B4-BE49-F238E27FC236}">
                <a16:creationId xmlns:a16="http://schemas.microsoft.com/office/drawing/2014/main" id="{3EFA22EF-BD03-F5ED-8A54-55B5A48DCDE8}"/>
              </a:ext>
            </a:extLst>
          </p:cNvPr>
          <p:cNvSpPr/>
          <p:nvPr/>
        </p:nvSpPr>
        <p:spPr>
          <a:xfrm>
            <a:off x="3974517" y="4299159"/>
            <a:ext cx="674633" cy="53942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32F872ED-81CB-5BE4-C1DF-5C18FB8790BB}"/>
                  </a:ext>
                </a:extLst>
              </p:cNvPr>
              <p:cNvSpPr txBox="1"/>
              <p:nvPr/>
            </p:nvSpPr>
            <p:spPr>
              <a:xfrm>
                <a:off x="10508343" y="6432907"/>
                <a:ext cx="555420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32F872ED-81CB-5BE4-C1DF-5C18FB879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343" y="6432907"/>
                <a:ext cx="555420" cy="438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22B70D7E-6FA4-FA64-1D61-F18D4FF08AD9}"/>
                  </a:ext>
                </a:extLst>
              </p:cNvPr>
              <p:cNvSpPr txBox="1"/>
              <p:nvPr/>
            </p:nvSpPr>
            <p:spPr>
              <a:xfrm>
                <a:off x="13188974" y="3067149"/>
                <a:ext cx="555420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22B70D7E-6FA4-FA64-1D61-F18D4FF0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974" y="3067149"/>
                <a:ext cx="555420" cy="438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124">
            <a:extLst>
              <a:ext uri="{FF2B5EF4-FFF2-40B4-BE49-F238E27FC236}">
                <a16:creationId xmlns:a16="http://schemas.microsoft.com/office/drawing/2014/main" id="{4CAED67E-4D1C-A4C0-B10D-FEEA9CFDA4FA}"/>
              </a:ext>
            </a:extLst>
          </p:cNvPr>
          <p:cNvCxnSpPr>
            <a:cxnSpLocks/>
          </p:cNvCxnSpPr>
          <p:nvPr/>
        </p:nvCxnSpPr>
        <p:spPr>
          <a:xfrm flipV="1">
            <a:off x="12138378" y="3458669"/>
            <a:ext cx="1143564" cy="91200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2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C45948A-078B-553A-D245-D73D0168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8361E6F-531A-E6FA-F9A8-8ACF2A9E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0944D14-63D8-DEF1-95B0-D78D5CDB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6E36862E-A20C-BC9C-0A36-80E1F2B364CC}"/>
              </a:ext>
            </a:extLst>
          </p:cNvPr>
          <p:cNvGrpSpPr/>
          <p:nvPr/>
        </p:nvGrpSpPr>
        <p:grpSpPr>
          <a:xfrm rot="16200000">
            <a:off x="9960725" y="3193345"/>
            <a:ext cx="6700000" cy="3671710"/>
            <a:chOff x="1401907" y="3146938"/>
            <a:chExt cx="11061024" cy="6061621"/>
          </a:xfrm>
        </p:grpSpPr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EA833D10-D627-28AC-6763-1EA4C19679BD}"/>
                </a:ext>
              </a:extLst>
            </p:cNvPr>
            <p:cNvSpPr txBox="1"/>
            <p:nvPr/>
          </p:nvSpPr>
          <p:spPr>
            <a:xfrm rot="5400000">
              <a:off x="475890" y="7381104"/>
              <a:ext cx="310091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Emitter</a:t>
              </a:r>
              <a:endParaRPr kumimoji="1" lang="ja-JP" altLang="en-US" sz="3000" b="1" dirty="0"/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36A05172-29B7-517B-1E7E-5A7E6D0882B5}"/>
                </a:ext>
              </a:extLst>
            </p:cNvPr>
            <p:cNvGrpSpPr/>
            <p:nvPr/>
          </p:nvGrpSpPr>
          <p:grpSpPr>
            <a:xfrm>
              <a:off x="1401907" y="3146938"/>
              <a:ext cx="11061024" cy="5418431"/>
              <a:chOff x="897436" y="4348435"/>
              <a:chExt cx="11061024" cy="5418431"/>
            </a:xfrm>
          </p:grpSpPr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F724E71B-0F44-00D1-F1E4-7499F1C8CDDB}"/>
                  </a:ext>
                </a:extLst>
              </p:cNvPr>
              <p:cNvCxnSpPr/>
              <p:nvPr/>
            </p:nvCxnSpPr>
            <p:spPr>
              <a:xfrm rot="5400000">
                <a:off x="524883" y="6566977"/>
                <a:ext cx="134393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D67C999E-C838-03EB-F95A-9B88C8818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626" y="5914165"/>
                <a:ext cx="10795834" cy="525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A4E093E2-9503-C37D-3EDB-4542C8BEBDB2}"/>
                  </a:ext>
                </a:extLst>
              </p:cNvPr>
              <p:cNvSpPr txBox="1"/>
              <p:nvPr/>
            </p:nvSpPr>
            <p:spPr>
              <a:xfrm rot="5400000">
                <a:off x="695958" y="4770264"/>
                <a:ext cx="14746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500" b="1" dirty="0"/>
                  <a:t>Ti</a:t>
                </a:r>
                <a:endParaRPr kumimoji="1" lang="ja-JP" altLang="en-US" sz="3500" b="1" dirty="0"/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E21EBD5D-E40E-AAB1-7879-97ABFC6D17D1}"/>
                  </a:ext>
                </a:extLst>
              </p:cNvPr>
              <p:cNvCxnSpPr/>
              <p:nvPr/>
            </p:nvCxnSpPr>
            <p:spPr>
              <a:xfrm rot="5400000">
                <a:off x="4352826" y="643966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930D38E5-D2AA-B5C9-3B17-7790AEB00BCB}"/>
                  </a:ext>
                </a:extLst>
              </p:cNvPr>
              <p:cNvCxnSpPr/>
              <p:nvPr/>
            </p:nvCxnSpPr>
            <p:spPr>
              <a:xfrm rot="5400000">
                <a:off x="3092175" y="647202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D8C00723-03FA-1527-ADBE-3F39DC05CA65}"/>
                  </a:ext>
                </a:extLst>
              </p:cNvPr>
              <p:cNvCxnSpPr/>
              <p:nvPr/>
            </p:nvCxnSpPr>
            <p:spPr>
              <a:xfrm rot="5400000">
                <a:off x="5378140" y="6073879"/>
                <a:ext cx="0" cy="9965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DE2672BA-59D5-BAAB-5C5C-21B50E951BAE}"/>
                  </a:ext>
                </a:extLst>
              </p:cNvPr>
              <p:cNvCxnSpPr/>
              <p:nvPr/>
            </p:nvCxnSpPr>
            <p:spPr>
              <a:xfrm rot="5400000" flipV="1">
                <a:off x="3068327" y="6002644"/>
                <a:ext cx="0" cy="9805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フローチャート: 結合子 79">
                <a:extLst>
                  <a:ext uri="{FF2B5EF4-FFF2-40B4-BE49-F238E27FC236}">
                    <a16:creationId xmlns:a16="http://schemas.microsoft.com/office/drawing/2014/main" id="{D14A22FC-EA45-5696-CAE4-A17C333918EF}"/>
                  </a:ext>
                </a:extLst>
              </p:cNvPr>
              <p:cNvSpPr/>
              <p:nvPr/>
            </p:nvSpPr>
            <p:spPr>
              <a:xfrm rot="5400000">
                <a:off x="897436" y="556484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3EDDF5FE-F1A0-79E3-4968-B2738827C255}"/>
                  </a:ext>
                </a:extLst>
              </p:cNvPr>
              <p:cNvSpPr txBox="1"/>
              <p:nvPr/>
            </p:nvSpPr>
            <p:spPr>
              <a:xfrm rot="5400000">
                <a:off x="2957188" y="8045338"/>
                <a:ext cx="2528460" cy="91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000" b="1" dirty="0"/>
                  <a:t>3.382Å</a:t>
                </a:r>
                <a:endParaRPr kumimoji="1" lang="ja-JP" altLang="en-US" sz="3000" b="1" dirty="0"/>
              </a:p>
            </p:txBody>
          </p:sp>
          <p:sp>
            <p:nvSpPr>
              <p:cNvPr id="82" name="フローチャート: 結合子 81">
                <a:extLst>
                  <a:ext uri="{FF2B5EF4-FFF2-40B4-BE49-F238E27FC236}">
                    <a16:creationId xmlns:a16="http://schemas.microsoft.com/office/drawing/2014/main" id="{689055F9-E307-CAD0-8C0D-EFF7E8641F3A}"/>
                  </a:ext>
                </a:extLst>
              </p:cNvPr>
              <p:cNvSpPr/>
              <p:nvPr/>
            </p:nvSpPr>
            <p:spPr>
              <a:xfrm rot="5400000">
                <a:off x="8425951" y="5664504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3" name="フローチャート: 結合子 82">
                <a:extLst>
                  <a:ext uri="{FF2B5EF4-FFF2-40B4-BE49-F238E27FC236}">
                    <a16:creationId xmlns:a16="http://schemas.microsoft.com/office/drawing/2014/main" id="{D7A5E400-39AF-CE8A-0EB9-7CA3A8B09F37}"/>
                  </a:ext>
                </a:extLst>
              </p:cNvPr>
              <p:cNvSpPr/>
              <p:nvPr/>
            </p:nvSpPr>
            <p:spPr>
              <a:xfrm rot="5400000">
                <a:off x="5877957" y="5637838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4" name="フローチャート: 結合子 83">
                <a:extLst>
                  <a:ext uri="{FF2B5EF4-FFF2-40B4-BE49-F238E27FC236}">
                    <a16:creationId xmlns:a16="http://schemas.microsoft.com/office/drawing/2014/main" id="{E6996D82-C08A-E8DA-F56E-D260231DD86E}"/>
                  </a:ext>
                </a:extLst>
              </p:cNvPr>
              <p:cNvSpPr/>
              <p:nvPr/>
            </p:nvSpPr>
            <p:spPr>
              <a:xfrm rot="5400000">
                <a:off x="3313938" y="5643542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85" name="グループ化 84">
                <a:extLst>
                  <a:ext uri="{FF2B5EF4-FFF2-40B4-BE49-F238E27FC236}">
                    <a16:creationId xmlns:a16="http://schemas.microsoft.com/office/drawing/2014/main" id="{78DFF3FE-016F-8089-124D-53DB02E5686B}"/>
                  </a:ext>
                </a:extLst>
              </p:cNvPr>
              <p:cNvGrpSpPr/>
              <p:nvPr/>
            </p:nvGrpSpPr>
            <p:grpSpPr>
              <a:xfrm>
                <a:off x="9493330" y="5382088"/>
                <a:ext cx="1103722" cy="1163362"/>
                <a:chOff x="4585928" y="3490661"/>
                <a:chExt cx="504056" cy="531293"/>
              </a:xfrm>
            </p:grpSpPr>
            <p:sp>
              <p:nvSpPr>
                <p:cNvPr id="95" name="Ellipse 111">
                  <a:extLst>
                    <a:ext uri="{FF2B5EF4-FFF2-40B4-BE49-F238E27FC236}">
                      <a16:creationId xmlns:a16="http://schemas.microsoft.com/office/drawing/2014/main" id="{BFEA6677-EEF6-0E8F-8961-6F9E6D6B231C}"/>
                    </a:ext>
                  </a:extLst>
                </p:cNvPr>
                <p:cNvSpPr/>
                <p:nvPr/>
              </p:nvSpPr>
              <p:spPr>
                <a:xfrm>
                  <a:off x="4585928" y="3517898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6" name="Ellipse 112">
                  <a:extLst>
                    <a:ext uri="{FF2B5EF4-FFF2-40B4-BE49-F238E27FC236}">
                      <a16:creationId xmlns:a16="http://schemas.microsoft.com/office/drawing/2014/main" id="{44A4FFFF-3BC1-8DE6-218B-0BD53672ED59}"/>
                    </a:ext>
                  </a:extLst>
                </p:cNvPr>
                <p:cNvSpPr/>
                <p:nvPr/>
              </p:nvSpPr>
              <p:spPr>
                <a:xfrm>
                  <a:off x="4648024" y="3490661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79046802-AF67-ADDA-8ECE-259C0677CEA1}"/>
                  </a:ext>
                </a:extLst>
              </p:cNvPr>
              <p:cNvGrpSpPr/>
              <p:nvPr/>
            </p:nvGrpSpPr>
            <p:grpSpPr>
              <a:xfrm>
                <a:off x="1872093" y="530174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93" name="Ellipse 111">
                  <a:extLst>
                    <a:ext uri="{FF2B5EF4-FFF2-40B4-BE49-F238E27FC236}">
                      <a16:creationId xmlns:a16="http://schemas.microsoft.com/office/drawing/2014/main" id="{3E9598A6-5C24-ED47-67C5-B496740EC16A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4" name="Ellipse 112">
                  <a:extLst>
                    <a:ext uri="{FF2B5EF4-FFF2-40B4-BE49-F238E27FC236}">
                      <a16:creationId xmlns:a16="http://schemas.microsoft.com/office/drawing/2014/main" id="{3417C436-0D34-923D-A8ED-3D6B67CDF73E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88C24ACB-8F14-2457-37F4-C463C03AFE9A}"/>
                  </a:ext>
                </a:extLst>
              </p:cNvPr>
              <p:cNvGrpSpPr/>
              <p:nvPr/>
            </p:nvGrpSpPr>
            <p:grpSpPr>
              <a:xfrm>
                <a:off x="4343556" y="5391095"/>
                <a:ext cx="1200484" cy="1103722"/>
                <a:chOff x="4598437" y="3572162"/>
                <a:chExt cx="548246" cy="504056"/>
              </a:xfrm>
            </p:grpSpPr>
            <p:sp>
              <p:nvSpPr>
                <p:cNvPr id="91" name="Ellipse 111">
                  <a:extLst>
                    <a:ext uri="{FF2B5EF4-FFF2-40B4-BE49-F238E27FC236}">
                      <a16:creationId xmlns:a16="http://schemas.microsoft.com/office/drawing/2014/main" id="{B33E4BA7-E342-80BA-C3EA-F4B0FE0D08A3}"/>
                    </a:ext>
                  </a:extLst>
                </p:cNvPr>
                <p:cNvSpPr/>
                <p:nvPr/>
              </p:nvSpPr>
              <p:spPr>
                <a:xfrm>
                  <a:off x="4598437" y="3572162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2" name="Ellipse 112">
                  <a:extLst>
                    <a:ext uri="{FF2B5EF4-FFF2-40B4-BE49-F238E27FC236}">
                      <a16:creationId xmlns:a16="http://schemas.microsoft.com/office/drawing/2014/main" id="{55359EB1-62AA-862F-9BA7-62A862185EDD}"/>
                    </a:ext>
                  </a:extLst>
                </p:cNvPr>
                <p:cNvSpPr/>
                <p:nvPr/>
              </p:nvSpPr>
              <p:spPr>
                <a:xfrm>
                  <a:off x="4714635" y="363129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4DD0F77B-F527-19B4-2C5C-D6680470F996}"/>
                  </a:ext>
                </a:extLst>
              </p:cNvPr>
              <p:cNvGrpSpPr/>
              <p:nvPr/>
            </p:nvGrpSpPr>
            <p:grpSpPr>
              <a:xfrm>
                <a:off x="6853678" y="535001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89" name="Ellipse 111">
                  <a:extLst>
                    <a:ext uri="{FF2B5EF4-FFF2-40B4-BE49-F238E27FC236}">
                      <a16:creationId xmlns:a16="http://schemas.microsoft.com/office/drawing/2014/main" id="{0A8C2A89-DBBD-54C7-9B23-2B6D2F543ABA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0" name="Ellipse 112">
                  <a:extLst>
                    <a:ext uri="{FF2B5EF4-FFF2-40B4-BE49-F238E27FC236}">
                      <a16:creationId xmlns:a16="http://schemas.microsoft.com/office/drawing/2014/main" id="{DE2E6D86-4525-782D-2D8B-46669A2FB282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</p:grpSp>
      </p:grpSp>
      <p:pic>
        <p:nvPicPr>
          <p:cNvPr id="98" name="図 97" descr="グラフ, 散布図">
            <a:extLst>
              <a:ext uri="{FF2B5EF4-FFF2-40B4-BE49-F238E27FC236}">
                <a16:creationId xmlns:a16="http://schemas.microsoft.com/office/drawing/2014/main" id="{9358E63E-4677-A1ED-1A56-FC39781E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76" y="1407311"/>
            <a:ext cx="9418755" cy="7064066"/>
          </a:xfrm>
          <a:prstGeom prst="rect">
            <a:avLst/>
          </a:prstGeom>
        </p:spPr>
      </p:pic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A4543CE-0975-13BF-7F84-965300C5208A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vs calculation time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7BE8302-6819-6B1A-3C07-A41BC7D62695}"/>
              </a:ext>
            </a:extLst>
          </p:cNvPr>
          <p:cNvSpPr txBox="1"/>
          <p:nvPr/>
        </p:nvSpPr>
        <p:spPr>
          <a:xfrm>
            <a:off x="246351" y="6051772"/>
            <a:ext cx="850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~3h</a:t>
            </a:r>
            <a:endParaRPr kumimoji="1" lang="ja-JP" altLang="en-US" sz="3000" b="1" dirty="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920C49E2-3741-3A39-D2CC-5D1E4A5C76C5}"/>
              </a:ext>
            </a:extLst>
          </p:cNvPr>
          <p:cNvCxnSpPr>
            <a:cxnSpLocks/>
          </p:cNvCxnSpPr>
          <p:nvPr/>
        </p:nvCxnSpPr>
        <p:spPr>
          <a:xfrm flipV="1">
            <a:off x="1248827" y="6291780"/>
            <a:ext cx="9349537" cy="739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BBC9412A-E5D1-4971-1331-69DBD97DC17F}"/>
              </a:ext>
            </a:extLst>
          </p:cNvPr>
          <p:cNvSpPr txBox="1"/>
          <p:nvPr/>
        </p:nvSpPr>
        <p:spPr>
          <a:xfrm>
            <a:off x="207940" y="2618405"/>
            <a:ext cx="103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~12h</a:t>
            </a:r>
            <a:endParaRPr kumimoji="1" lang="ja-JP" altLang="en-US" sz="3000" b="1" dirty="0"/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2C4D2130-E930-3F53-0351-4BB390BD16E1}"/>
              </a:ext>
            </a:extLst>
          </p:cNvPr>
          <p:cNvCxnSpPr>
            <a:cxnSpLocks/>
          </p:cNvCxnSpPr>
          <p:nvPr/>
        </p:nvCxnSpPr>
        <p:spPr>
          <a:xfrm>
            <a:off x="1248827" y="2932396"/>
            <a:ext cx="9349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10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911A2-B675-9444-E2AF-94F4062FB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3000" dirty="0"/>
                  <a:t>Energy Source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The energy of X-ray source should be higher than the orbital energy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h𝑣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−     </m:t>
                      </m:r>
                      <m:sSub>
                        <m:sSubPr>
                          <m:ctrlP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−     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ja-JP" sz="3500" dirty="0"/>
              </a:p>
              <a:p>
                <a:endParaRPr lang="en-US" altLang="ja-JP" sz="3000" dirty="0"/>
              </a:p>
              <a:p>
                <a:endParaRPr lang="en-US" altLang="ja-JP" sz="3000" dirty="0"/>
              </a:p>
              <a:p>
                <a:r>
                  <a:rPr lang="en-US" altLang="ja-JP" sz="3000" dirty="0"/>
                  <a:t>Geometry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Cluster orientation, angles of X-ray Source, </a:t>
                </a:r>
                <a:r>
                  <a:rPr lang="en-US" altLang="ja-JP" sz="3000" dirty="0" err="1"/>
                  <a:t>etc</a:t>
                </a:r>
                <a:r>
                  <a:rPr lang="en-US" altLang="ja-JP" sz="3000" dirty="0"/>
                  <a:t>…</a:t>
                </a:r>
              </a:p>
              <a:p>
                <a:r>
                  <a:rPr lang="en-US" altLang="ja-JP" sz="3000" dirty="0"/>
                  <a:t>Cluster detail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Orbital energy for an emitter (For STO, Sr Ti and O applies)</a:t>
                </a:r>
                <a:endParaRPr lang="ja-JP" altLang="en-US" sz="3000" dirty="0"/>
              </a:p>
            </p:txBody>
          </p:sp>
        </mc:Choice>
        <mc:Fallback xmlns="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911A2-B675-9444-E2AF-94F4062FB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6"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6AD529B-E939-CA28-EABD-B227F48D1C75}"/>
              </a:ext>
            </a:extLst>
          </p:cNvPr>
          <p:cNvCxnSpPr/>
          <p:nvPr/>
        </p:nvCxnSpPr>
        <p:spPr>
          <a:xfrm>
            <a:off x="4009571" y="3556000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F15180-84A9-6E79-A8DC-6EFE7088281B}"/>
              </a:ext>
            </a:extLst>
          </p:cNvPr>
          <p:cNvSpPr txBox="1"/>
          <p:nvPr/>
        </p:nvSpPr>
        <p:spPr>
          <a:xfrm>
            <a:off x="5356859" y="3444852"/>
            <a:ext cx="28810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Source energy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BF484C-9709-A1CE-AB00-58F6F112D8AE}"/>
                  </a:ext>
                </a:extLst>
              </p:cNvPr>
              <p:cNvSpPr txBox="1"/>
              <p:nvPr/>
            </p:nvSpPr>
            <p:spPr>
              <a:xfrm>
                <a:off x="2475773" y="3746325"/>
                <a:ext cx="2881086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Kinetic energy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BF484C-9709-A1CE-AB00-58F6F112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73" y="3746325"/>
                <a:ext cx="2881086" cy="438133"/>
              </a:xfrm>
              <a:prstGeom prst="rect">
                <a:avLst/>
              </a:prstGeom>
              <a:blipFill>
                <a:blip r:embed="rId3"/>
                <a:stretch>
                  <a:fillRect l="-2748" t="-9859" b="-295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3E3DA0-6037-1A19-E0A8-5442129C32CD}"/>
              </a:ext>
            </a:extLst>
          </p:cNvPr>
          <p:cNvSpPr txBox="1"/>
          <p:nvPr/>
        </p:nvSpPr>
        <p:spPr>
          <a:xfrm>
            <a:off x="7315200" y="3556000"/>
            <a:ext cx="19583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Orbital energy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32BEC7-25DD-4F52-5E77-DE7FE0A16206}"/>
              </a:ext>
            </a:extLst>
          </p:cNvPr>
          <p:cNvSpPr txBox="1"/>
          <p:nvPr/>
        </p:nvSpPr>
        <p:spPr>
          <a:xfrm>
            <a:off x="9490708" y="3555999"/>
            <a:ext cx="3219451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Work function ~ 4 – 5 eV, negligible</a:t>
            </a:r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959E787-D7AC-53A4-637A-4D7024F7F629}"/>
              </a:ext>
            </a:extLst>
          </p:cNvPr>
          <p:cNvCxnSpPr/>
          <p:nvPr/>
        </p:nvCxnSpPr>
        <p:spPr>
          <a:xfrm>
            <a:off x="6034314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7530833-6744-F121-8CA2-EA3FCDB682CA}"/>
              </a:ext>
            </a:extLst>
          </p:cNvPr>
          <p:cNvCxnSpPr/>
          <p:nvPr/>
        </p:nvCxnSpPr>
        <p:spPr>
          <a:xfrm>
            <a:off x="8062142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DCC4877-8597-F0A4-296C-032A38CE08D4}"/>
              </a:ext>
            </a:extLst>
          </p:cNvPr>
          <p:cNvCxnSpPr/>
          <p:nvPr/>
        </p:nvCxnSpPr>
        <p:spPr>
          <a:xfrm>
            <a:off x="10054771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1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565071" y="400243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Energy Source – [3] 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94" y="1225416"/>
            <a:ext cx="12618720" cy="4305258"/>
          </a:xfrm>
        </p:spPr>
        <p:txBody>
          <a:bodyPr>
            <a:normAutofit/>
          </a:bodyPr>
          <a:lstStyle/>
          <a:p>
            <a:r>
              <a:rPr lang="en-US" altLang="ja-JP" sz="3000" dirty="0"/>
              <a:t>We have two considerations: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Line width must not limit the energy resolution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Energy must be high enough</a:t>
            </a:r>
          </a:p>
          <a:p>
            <a:r>
              <a:rPr lang="en-US" altLang="ja-JP" sz="3000" dirty="0"/>
              <a:t>In general, two types of materials are used for energy source, Al and Mg.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Line width less than 1.0eV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High energy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Moreover, ease of fabrication and stability under electron bombardment </a:t>
            </a:r>
          </a:p>
          <a:p>
            <a:endParaRPr lang="ja-JP" altLang="en-US" sz="3000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86A70DE-4CFA-A47F-A0BA-8E83354CE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25983"/>
              </p:ext>
            </p:extLst>
          </p:nvPr>
        </p:nvGraphicFramePr>
        <p:xfrm>
          <a:off x="933993" y="6064882"/>
          <a:ext cx="12499620" cy="190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6540">
                  <a:extLst>
                    <a:ext uri="{9D8B030D-6E8A-4147-A177-3AD203B41FA5}">
                      <a16:colId xmlns:a16="http://schemas.microsoft.com/office/drawing/2014/main" val="107880910"/>
                    </a:ext>
                  </a:extLst>
                </a:gridCol>
                <a:gridCol w="4166540">
                  <a:extLst>
                    <a:ext uri="{9D8B030D-6E8A-4147-A177-3AD203B41FA5}">
                      <a16:colId xmlns:a16="http://schemas.microsoft.com/office/drawing/2014/main" val="1494755172"/>
                    </a:ext>
                  </a:extLst>
                </a:gridCol>
                <a:gridCol w="4166540">
                  <a:extLst>
                    <a:ext uri="{9D8B030D-6E8A-4147-A177-3AD203B41FA5}">
                      <a16:colId xmlns:a16="http://schemas.microsoft.com/office/drawing/2014/main" val="3358114819"/>
                    </a:ext>
                  </a:extLst>
                </a:gridCol>
              </a:tblGrid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Line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 err="1"/>
                        <a:t>Energy,eV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 err="1"/>
                        <a:t>Width,eV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157508447"/>
                  </a:ext>
                </a:extLst>
              </a:tr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Mg Kα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1253.6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0.7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2653104529"/>
                  </a:ext>
                </a:extLst>
              </a:tr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Al Kα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1486.6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0.85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3386772190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4CEA94-4465-EF22-5C84-26EF1D453EDB}"/>
              </a:ext>
            </a:extLst>
          </p:cNvPr>
          <p:cNvSpPr txBox="1"/>
          <p:nvPr/>
        </p:nvSpPr>
        <p:spPr>
          <a:xfrm>
            <a:off x="2259511" y="5590370"/>
            <a:ext cx="984858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Energies and widths of some characteristic soft X-ray lines (excerpted from )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E273C-62CA-B146-1C90-7EB937750354}"/>
              </a:ext>
            </a:extLst>
          </p:cNvPr>
          <p:cNvSpPr txBox="1"/>
          <p:nvPr/>
        </p:nvSpPr>
        <p:spPr>
          <a:xfrm>
            <a:off x="595085" y="8113155"/>
            <a:ext cx="13904686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[3] </a:t>
            </a:r>
            <a:r>
              <a:rPr kumimoji="1" lang="en-US" altLang="ja-JP" dirty="0" err="1"/>
              <a:t>D.Briggs</a:t>
            </a:r>
            <a:r>
              <a:rPr kumimoji="1" lang="en-US" altLang="ja-JP" dirty="0"/>
              <a:t> and </a:t>
            </a:r>
            <a:r>
              <a:rPr kumimoji="1" lang="en-US" altLang="ja-JP" dirty="0" err="1"/>
              <a:t>M.P.Seath</a:t>
            </a:r>
            <a:r>
              <a:rPr kumimoji="1" lang="en-US" altLang="ja-JP" dirty="0"/>
              <a:t> PRACTICAL SURFACE ANALYSIS SECOND EDITION VOLUME 1 – Auger and X-ray- Photoelectron Spectroscopy (1990) (p51 - 54)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3096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66D0A9-48CA-DFB5-D8C3-30A68195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73FDBD5-7132-E739-A813-805308F2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1C41AB-59E1-E4DD-6DDC-B5384594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47EDBDC-74D5-A341-9261-D68FA8A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273116"/>
            <a:ext cx="12618720" cy="6381962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200" dirty="0"/>
              <a:t>Two thin films are deposited on Cu anode (10μm in typical).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Both are switched simply, in a couple of minutes.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200" dirty="0"/>
          </a:p>
          <a:p>
            <a:r>
              <a:rPr lang="en-US" altLang="ja-JP" sz="3200" dirty="0"/>
              <a:t>Two cathodes eject electrons into the anode nearby.</a:t>
            </a:r>
          </a:p>
          <a:p>
            <a:endParaRPr lang="en-US" altLang="ja-JP" sz="3200" dirty="0"/>
          </a:p>
          <a:p>
            <a:r>
              <a:rPr lang="en-US" altLang="ja-JP" sz="3200" dirty="0"/>
              <a:t>Water flowing inside the anode to cool it under the electron bombardment.</a:t>
            </a:r>
          </a:p>
          <a:p>
            <a:endParaRPr lang="en-US" altLang="ja-JP" sz="3200" dirty="0"/>
          </a:p>
          <a:p>
            <a:r>
              <a:rPr lang="en-US" altLang="ja-JP" sz="3200" dirty="0"/>
              <a:t>X-ray passes out through Al window.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screen the sample from stray electrons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〃heating effects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〃contamination in the source</a:t>
            </a:r>
          </a:p>
          <a:p>
            <a:endParaRPr lang="en-US" altLang="ja-JP" dirty="0"/>
          </a:p>
        </p:txBody>
      </p:sp>
      <p:pic>
        <p:nvPicPr>
          <p:cNvPr id="11" name="コンテンツ プレースホルダー 7" descr="ダイアグラム">
            <a:extLst>
              <a:ext uri="{FF2B5EF4-FFF2-40B4-BE49-F238E27FC236}">
                <a16:creationId xmlns:a16="http://schemas.microsoft.com/office/drawing/2014/main" id="{287CB0DD-4AAD-1A49-AD97-A900C5E2D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50" y="4397575"/>
            <a:ext cx="5834925" cy="389504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748095-BFDE-9E97-7A5B-4069EEE4D9DB}"/>
              </a:ext>
            </a:extLst>
          </p:cNvPr>
          <p:cNvSpPr txBox="1"/>
          <p:nvPr/>
        </p:nvSpPr>
        <p:spPr>
          <a:xfrm>
            <a:off x="103051" y="8534264"/>
            <a:ext cx="1494826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https://www.thermofisher.com/fr/fr/home/materials-science/learning-center/surface-analysis/x-ray-generation.html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C58B4B-AC56-9ACE-6F2E-A6A618C3BF4F}"/>
              </a:ext>
            </a:extLst>
          </p:cNvPr>
          <p:cNvSpPr txBox="1"/>
          <p:nvPr/>
        </p:nvSpPr>
        <p:spPr>
          <a:xfrm>
            <a:off x="9303209" y="8235505"/>
            <a:ext cx="45647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Twin X-ray anode sources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893143-5B47-C4BE-3CE7-99A245A764BD}"/>
              </a:ext>
            </a:extLst>
          </p:cNvPr>
          <p:cNvSpPr txBox="1"/>
          <p:nvPr/>
        </p:nvSpPr>
        <p:spPr>
          <a:xfrm>
            <a:off x="136434" y="8016438"/>
            <a:ext cx="19158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[3] (p54 - 56)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D99E3C6-FD29-ABA7-4609-BA902CE3EA36}"/>
              </a:ext>
            </a:extLst>
          </p:cNvPr>
          <p:cNvSpPr txBox="1"/>
          <p:nvPr/>
        </p:nvSpPr>
        <p:spPr>
          <a:xfrm>
            <a:off x="3565071" y="400243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Energy Source – [3] </a:t>
            </a:r>
          </a:p>
        </p:txBody>
      </p:sp>
    </p:spTree>
    <p:extLst>
      <p:ext uri="{BB962C8B-B14F-4D97-AF65-F5344CB8AC3E}">
        <p14:creationId xmlns:p14="http://schemas.microsoft.com/office/powerpoint/2010/main" val="825383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3" descr="屋内, テーブル, 自転車, 座る が含まれている画像">
            <a:extLst>
              <a:ext uri="{FF2B5EF4-FFF2-40B4-BE49-F238E27FC236}">
                <a16:creationId xmlns:a16="http://schemas.microsoft.com/office/drawing/2014/main" id="{E44E4D61-26A2-33B6-0413-C5730ECE8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25" y="1229341"/>
            <a:ext cx="5540618" cy="7387494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BF45C0-0F0B-ACE8-658E-55991885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A0C8E3-D9DA-EECD-DA1B-17A5CF39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A2E91E1-3224-5081-5627-AB8039C8B06B}"/>
              </a:ext>
            </a:extLst>
          </p:cNvPr>
          <p:cNvSpPr txBox="1"/>
          <p:nvPr/>
        </p:nvSpPr>
        <p:spPr>
          <a:xfrm>
            <a:off x="1480457" y="3355496"/>
            <a:ext cx="4602880" cy="89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Description for XPD</a:t>
            </a:r>
          </a:p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A125A637-3862-ACE6-646A-AF534408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91DD7B-7514-D862-01CF-758733D726CB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C16617F-EA8E-AD72-28FA-52B6F14393B8}"/>
              </a:ext>
            </a:extLst>
          </p:cNvPr>
          <p:cNvCxnSpPr>
            <a:cxnSpLocks/>
          </p:cNvCxnSpPr>
          <p:nvPr/>
        </p:nvCxnSpPr>
        <p:spPr>
          <a:xfrm>
            <a:off x="5447243" y="2044425"/>
            <a:ext cx="4104851" cy="2364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42A6342-261D-6CD8-C196-C72FC7727FBA}"/>
              </a:ext>
            </a:extLst>
          </p:cNvPr>
          <p:cNvCxnSpPr>
            <a:cxnSpLocks/>
          </p:cNvCxnSpPr>
          <p:nvPr/>
        </p:nvCxnSpPr>
        <p:spPr>
          <a:xfrm>
            <a:off x="4717143" y="2887202"/>
            <a:ext cx="5500914" cy="254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楕円 11">
            <a:extLst>
              <a:ext uri="{FF2B5EF4-FFF2-40B4-BE49-F238E27FC236}">
                <a16:creationId xmlns:a16="http://schemas.microsoft.com/office/drawing/2014/main" id="{09C9BB16-CF3E-E4A1-DEDE-5B312794B6DC}"/>
              </a:ext>
            </a:extLst>
          </p:cNvPr>
          <p:cNvSpPr/>
          <p:nvPr/>
        </p:nvSpPr>
        <p:spPr>
          <a:xfrm>
            <a:off x="9183158" y="3696457"/>
            <a:ext cx="1692426" cy="78881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38100"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65DBD6EC-2154-C445-4434-A6838B0AF759}"/>
              </a:ext>
            </a:extLst>
          </p:cNvPr>
          <p:cNvSpPr/>
          <p:nvPr/>
        </p:nvSpPr>
        <p:spPr>
          <a:xfrm rot="18836756">
            <a:off x="9777873" y="4973845"/>
            <a:ext cx="1692426" cy="78881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38100"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6C9143B-1A8A-C33A-D642-179259E42985}"/>
              </a:ext>
            </a:extLst>
          </p:cNvPr>
          <p:cNvSpPr txBox="1"/>
          <p:nvPr/>
        </p:nvSpPr>
        <p:spPr>
          <a:xfrm>
            <a:off x="4111657" y="1839205"/>
            <a:ext cx="1611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Analyzer</a:t>
            </a:r>
            <a:endParaRPr kumimoji="1" lang="ja-JP" altLang="en-US" sz="25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1A3A583-22DB-717A-AFFE-07F13150A829}"/>
              </a:ext>
            </a:extLst>
          </p:cNvPr>
          <p:cNvSpPr txBox="1"/>
          <p:nvPr/>
        </p:nvSpPr>
        <p:spPr>
          <a:xfrm>
            <a:off x="3371701" y="2644796"/>
            <a:ext cx="1611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X-ray tube</a:t>
            </a:r>
            <a:endParaRPr kumimoji="1" lang="ja-JP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539365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輸送, バイク, 座る, 車 が含まれている画像">
            <a:extLst>
              <a:ext uri="{FF2B5EF4-FFF2-40B4-BE49-F238E27FC236}">
                <a16:creationId xmlns:a16="http://schemas.microsoft.com/office/drawing/2014/main" id="{78EE27FD-8BBD-B73F-0F8D-0313500B8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41" y="1798871"/>
            <a:ext cx="4217650" cy="5623534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1A0B735-9AFD-9375-EC92-F8749C2A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8D13C2E7-F114-EC38-9C58-48B26A7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FA8F87-6505-B0C0-1C7C-356785633B61}"/>
              </a:ext>
            </a:extLst>
          </p:cNvPr>
          <p:cNvGrpSpPr/>
          <p:nvPr/>
        </p:nvGrpSpPr>
        <p:grpSpPr>
          <a:xfrm>
            <a:off x="1580565" y="1847270"/>
            <a:ext cx="4419805" cy="4676589"/>
            <a:chOff x="3958036" y="1625302"/>
            <a:chExt cx="3909718" cy="3983373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5191C127-A31D-0860-F390-4F7ED9F650F5}"/>
                </a:ext>
              </a:extLst>
            </p:cNvPr>
            <p:cNvGrpSpPr/>
            <p:nvPr/>
          </p:nvGrpSpPr>
          <p:grpSpPr>
            <a:xfrm>
              <a:off x="3958036" y="1625302"/>
              <a:ext cx="3909718" cy="3090824"/>
              <a:chOff x="4970759" y="1831779"/>
              <a:chExt cx="3909718" cy="3090824"/>
            </a:xfrm>
          </p:grpSpPr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F5CB162-2D56-4DB2-0FB0-66C277ED8D75}"/>
                  </a:ext>
                </a:extLst>
              </p:cNvPr>
              <p:cNvSpPr/>
              <p:nvPr/>
            </p:nvSpPr>
            <p:spPr>
              <a:xfrm>
                <a:off x="8090484" y="1965376"/>
                <a:ext cx="688258" cy="244082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楕円 11">
                <a:extLst>
                  <a:ext uri="{FF2B5EF4-FFF2-40B4-BE49-F238E27FC236}">
                    <a16:creationId xmlns:a16="http://schemas.microsoft.com/office/drawing/2014/main" id="{70AA1A6F-5B28-F644-8673-9F66F8947607}"/>
                  </a:ext>
                </a:extLst>
              </p:cNvPr>
              <p:cNvSpPr/>
              <p:nvPr/>
            </p:nvSpPr>
            <p:spPr>
              <a:xfrm rot="1617194">
                <a:off x="7028255" y="2689925"/>
                <a:ext cx="1681318" cy="1856711"/>
              </a:xfrm>
              <a:prstGeom prst="ellipse">
                <a:avLst/>
              </a:prstGeom>
              <a:solidFill>
                <a:schemeClr val="bg2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303B8FA4-730B-F456-007D-4743110CBFB9}"/>
                  </a:ext>
                </a:extLst>
              </p:cNvPr>
              <p:cNvSpPr/>
              <p:nvPr/>
            </p:nvSpPr>
            <p:spPr>
              <a:xfrm rot="2036707">
                <a:off x="7383548" y="3167350"/>
                <a:ext cx="963562" cy="894736"/>
              </a:xfrm>
              <a:prstGeom prst="ellipse">
                <a:avLst/>
              </a:prstGeom>
              <a:solidFill>
                <a:srgbClr val="FFFF00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BD2AC840-F7C9-F1D7-1640-AB02C5FBFFFE}"/>
                  </a:ext>
                </a:extLst>
              </p:cNvPr>
              <p:cNvSpPr/>
              <p:nvPr/>
            </p:nvSpPr>
            <p:spPr>
              <a:xfrm rot="19980491">
                <a:off x="5711827" y="4409674"/>
                <a:ext cx="1602658" cy="51292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8384BAE-3529-B00E-6BC1-DE14376E9ADF}"/>
                  </a:ext>
                </a:extLst>
              </p:cNvPr>
              <p:cNvSpPr/>
              <p:nvPr/>
            </p:nvSpPr>
            <p:spPr>
              <a:xfrm>
                <a:off x="4970759" y="3185786"/>
                <a:ext cx="2063813" cy="85786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6" name="矢印: 環状 15">
                <a:extLst>
                  <a:ext uri="{FF2B5EF4-FFF2-40B4-BE49-F238E27FC236}">
                    <a16:creationId xmlns:a16="http://schemas.microsoft.com/office/drawing/2014/main" id="{00A59AA6-388F-AFC7-8E3A-ABF98AEE831D}"/>
                  </a:ext>
                </a:extLst>
              </p:cNvPr>
              <p:cNvSpPr/>
              <p:nvPr/>
            </p:nvSpPr>
            <p:spPr>
              <a:xfrm rot="372170">
                <a:off x="6937513" y="2024341"/>
                <a:ext cx="1855630" cy="2322890"/>
              </a:xfrm>
              <a:prstGeom prst="circularArrow">
                <a:avLst>
                  <a:gd name="adj1" fmla="val 12500"/>
                  <a:gd name="adj2" fmla="val 843524"/>
                  <a:gd name="adj3" fmla="val 20457681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矢印: 環状 16">
                <a:extLst>
                  <a:ext uri="{FF2B5EF4-FFF2-40B4-BE49-F238E27FC236}">
                    <a16:creationId xmlns:a16="http://schemas.microsoft.com/office/drawing/2014/main" id="{9A76A505-B81E-9A91-A6E3-ADDEB41D8342}"/>
                  </a:ext>
                </a:extLst>
              </p:cNvPr>
              <p:cNvSpPr/>
              <p:nvPr/>
            </p:nvSpPr>
            <p:spPr>
              <a:xfrm rot="10800000">
                <a:off x="6887742" y="3659010"/>
                <a:ext cx="1992735" cy="407328"/>
              </a:xfrm>
              <a:prstGeom prst="circularArrow">
                <a:avLst>
                  <a:gd name="adj1" fmla="val 25000"/>
                  <a:gd name="adj2" fmla="val 191128"/>
                  <a:gd name="adj3" fmla="val 559227"/>
                  <a:gd name="adj4" fmla="val 10246115"/>
                  <a:gd name="adj5" fmla="val 125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D9C0B35-6735-A392-0AF2-D1EA9FCE9C9F}"/>
                  </a:ext>
                </a:extLst>
              </p:cNvPr>
              <p:cNvSpPr txBox="1"/>
              <p:nvPr/>
            </p:nvSpPr>
            <p:spPr>
              <a:xfrm>
                <a:off x="7668886" y="3587908"/>
                <a:ext cx="787612" cy="42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500" dirty="0"/>
                  <a:t>θ</a:t>
                </a:r>
                <a:endParaRPr kumimoji="1" lang="ja-JP" altLang="en-US" sz="250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CA6323-D368-AB59-887C-96440C9438A5}"/>
                  </a:ext>
                </a:extLst>
              </p:cNvPr>
              <p:cNvSpPr txBox="1"/>
              <p:nvPr/>
            </p:nvSpPr>
            <p:spPr>
              <a:xfrm>
                <a:off x="7647001" y="1831779"/>
                <a:ext cx="503130" cy="42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500" dirty="0"/>
                  <a:t>φ</a:t>
                </a:r>
                <a:endParaRPr kumimoji="1" lang="ja-JP" altLang="en-US" sz="2500" dirty="0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65A4E91-4863-5267-44EE-4A82FECBCCBD}"/>
                </a:ext>
              </a:extLst>
            </p:cNvPr>
            <p:cNvSpPr txBox="1"/>
            <p:nvPr/>
          </p:nvSpPr>
          <p:spPr>
            <a:xfrm>
              <a:off x="5099009" y="5202335"/>
              <a:ext cx="2343891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500" dirty="0"/>
                <a:t>X-ray source</a:t>
              </a:r>
              <a:endParaRPr kumimoji="1" lang="ja-JP" altLang="en-US" sz="25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D76DD1A-C07A-0D65-E1B7-2643CC71FEA4}"/>
                </a:ext>
              </a:extLst>
            </p:cNvPr>
            <p:cNvSpPr txBox="1"/>
            <p:nvPr/>
          </p:nvSpPr>
          <p:spPr>
            <a:xfrm>
              <a:off x="4038019" y="3215744"/>
              <a:ext cx="2343891" cy="4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Analyzer</a:t>
              </a:r>
              <a:endParaRPr kumimoji="1" lang="ja-JP" altLang="en-US" dirty="0"/>
            </a:p>
          </p:txBody>
        </p:sp>
      </p:grpSp>
      <p:sp>
        <p:nvSpPr>
          <p:cNvPr id="20" name="矢印: 右 19">
            <a:extLst>
              <a:ext uri="{FF2B5EF4-FFF2-40B4-BE49-F238E27FC236}">
                <a16:creationId xmlns:a16="http://schemas.microsoft.com/office/drawing/2014/main" id="{4CE3A39B-506A-2240-51B5-2C0A693C9B3D}"/>
              </a:ext>
            </a:extLst>
          </p:cNvPr>
          <p:cNvSpPr/>
          <p:nvPr/>
        </p:nvSpPr>
        <p:spPr>
          <a:xfrm rot="10800000">
            <a:off x="6724360" y="4259271"/>
            <a:ext cx="1002804" cy="7027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433027F-F482-4644-9031-3D7A6E46ED06}"/>
              </a:ext>
            </a:extLst>
          </p:cNvPr>
          <p:cNvSpPr txBox="1"/>
          <p:nvPr/>
        </p:nvSpPr>
        <p:spPr>
          <a:xfrm>
            <a:off x="1618905" y="6584630"/>
            <a:ext cx="500461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Theta scan possible only from -10°to ~60°</a:t>
            </a:r>
          </a:p>
          <a:p>
            <a:endParaRPr lang="en-US" altLang="ja-JP" sz="2500" dirty="0"/>
          </a:p>
          <a:p>
            <a:r>
              <a:rPr kumimoji="1" lang="en-US" altLang="ja-JP" sz="2500" dirty="0"/>
              <a:t>(less than -10°,the sampl</a:t>
            </a:r>
            <a:r>
              <a:rPr lang="en-US" altLang="ja-JP" sz="2500" dirty="0"/>
              <a:t>e would hit the X-ray source</a:t>
            </a:r>
            <a:r>
              <a:rPr kumimoji="1" lang="en-US" altLang="ja-JP" sz="2500" dirty="0"/>
              <a:t>)</a:t>
            </a:r>
            <a:endParaRPr kumimoji="1" lang="ja-JP" altLang="en-US" sz="2500" dirty="0"/>
          </a:p>
        </p:txBody>
      </p:sp>
      <p:sp>
        <p:nvSpPr>
          <p:cNvPr id="23" name="日付プレースホルダー 22">
            <a:extLst>
              <a:ext uri="{FF2B5EF4-FFF2-40B4-BE49-F238E27FC236}">
                <a16:creationId xmlns:a16="http://schemas.microsoft.com/office/drawing/2014/main" id="{EDA1526C-2CDF-D701-9BC9-8F211B8D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D7A74CE-9A42-5D0F-24A9-22DF7F039350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</p:spTree>
    <p:extLst>
      <p:ext uri="{BB962C8B-B14F-4D97-AF65-F5344CB8AC3E}">
        <p14:creationId xmlns:p14="http://schemas.microsoft.com/office/powerpoint/2010/main" val="451502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E33490-871F-6730-FA00-EF16BD9070BC}"/>
              </a:ext>
            </a:extLst>
          </p:cNvPr>
          <p:cNvSpPr txBox="1"/>
          <p:nvPr/>
        </p:nvSpPr>
        <p:spPr>
          <a:xfrm>
            <a:off x="1296955" y="1763294"/>
            <a:ext cx="92341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setup: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FBB57D-AE3F-6368-3E20-68F3B7E3AD1B}"/>
              </a:ext>
            </a:extLst>
          </p:cNvPr>
          <p:cNvGrpSpPr/>
          <p:nvPr/>
        </p:nvGrpSpPr>
        <p:grpSpPr>
          <a:xfrm>
            <a:off x="4461297" y="1194707"/>
            <a:ext cx="5322783" cy="6043428"/>
            <a:chOff x="550607" y="1544705"/>
            <a:chExt cx="4513006" cy="4549688"/>
          </a:xfrm>
        </p:grpSpPr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F8E02A55-3918-159E-5886-3899FC686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407" y="1544705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1C1554B8-3F9E-B268-347D-A02735F6A289}"/>
                </a:ext>
              </a:extLst>
            </p:cNvPr>
            <p:cNvCxnSpPr/>
            <p:nvPr/>
          </p:nvCxnSpPr>
          <p:spPr>
            <a:xfrm flipH="1">
              <a:off x="550607" y="4110924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A6856AB-7415-D833-CA33-EEFF3A3A38BF}"/>
                </a:ext>
              </a:extLst>
            </p:cNvPr>
            <p:cNvCxnSpPr>
              <a:cxnSpLocks/>
            </p:cNvCxnSpPr>
            <p:nvPr/>
          </p:nvCxnSpPr>
          <p:spPr>
            <a:xfrm>
              <a:off x="2379407" y="4128131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8EF03F1-55E0-FB6F-904D-FA9F6CC3052C}"/>
                </a:ext>
              </a:extLst>
            </p:cNvPr>
            <p:cNvSpPr txBox="1"/>
            <p:nvPr/>
          </p:nvSpPr>
          <p:spPr>
            <a:xfrm>
              <a:off x="855405" y="5398328"/>
              <a:ext cx="1524000" cy="69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x (</a:t>
              </a:r>
              <a:r>
                <a:rPr kumimoji="1" lang="en-US" altLang="ja-JP" dirty="0" err="1"/>
                <a:t>Analizer</a:t>
              </a:r>
              <a:r>
                <a:rPr kumimoji="1" lang="en-US" altLang="ja-JP" dirty="0"/>
                <a:t>)</a:t>
              </a:r>
              <a:endParaRPr kumimoji="1" lang="ja-JP" altLang="en-US" dirty="0"/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2AD88287-D641-434F-E8DD-0B9C16E7A492}"/>
                </a:ext>
              </a:extLst>
            </p:cNvPr>
            <p:cNvCxnSpPr>
              <a:endCxn id="22" idx="2"/>
            </p:cNvCxnSpPr>
            <p:nvPr/>
          </p:nvCxnSpPr>
          <p:spPr>
            <a:xfrm flipH="1" flipV="1">
              <a:off x="2379406" y="4128131"/>
              <a:ext cx="1337182" cy="1454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D76C6F34-0EF4-E752-16B9-2EFAFDA64226}"/>
                </a:ext>
              </a:extLst>
            </p:cNvPr>
            <p:cNvCxnSpPr/>
            <p:nvPr/>
          </p:nvCxnSpPr>
          <p:spPr>
            <a:xfrm flipV="1">
              <a:off x="3716588" y="4622202"/>
              <a:ext cx="0" cy="96079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0D653AEF-1219-C79F-88AE-0C65EDBFD567}"/>
                </a:ext>
              </a:extLst>
            </p:cNvPr>
            <p:cNvSpPr/>
            <p:nvPr/>
          </p:nvSpPr>
          <p:spPr>
            <a:xfrm rot="4536741">
              <a:off x="2589028" y="4243535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A6358A2C-508F-2855-94E3-0CBEA2AB9861}"/>
                </a:ext>
              </a:extLst>
            </p:cNvPr>
            <p:cNvSpPr/>
            <p:nvPr/>
          </p:nvSpPr>
          <p:spPr>
            <a:xfrm rot="6807684">
              <a:off x="1226643" y="3494597"/>
              <a:ext cx="1730464" cy="1612488"/>
            </a:xfrm>
            <a:prstGeom prst="arc">
              <a:avLst>
                <a:gd name="adj1" fmla="val 16362885"/>
                <a:gd name="adj2" fmla="val 116960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C968801-9781-2184-3F01-35023954A18B}"/>
                </a:ext>
              </a:extLst>
            </p:cNvPr>
            <p:cNvSpPr txBox="1"/>
            <p:nvPr/>
          </p:nvSpPr>
          <p:spPr>
            <a:xfrm>
              <a:off x="2838236" y="4424199"/>
              <a:ext cx="406403" cy="389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9C3B1D1-8CAD-D624-9F76-81EB90F231A9}"/>
                </a:ext>
              </a:extLst>
            </p:cNvPr>
            <p:cNvSpPr txBox="1"/>
            <p:nvPr/>
          </p:nvSpPr>
          <p:spPr>
            <a:xfrm>
              <a:off x="2054149" y="4605295"/>
              <a:ext cx="491615" cy="389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317CCE34-0339-6516-0DEC-7A1E1EAE32D2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379406" y="4128131"/>
              <a:ext cx="1337182" cy="49407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D199C9A-B81B-EAB0-5402-B87C610DC5CC}"/>
                </a:ext>
              </a:extLst>
            </p:cNvPr>
            <p:cNvCxnSpPr/>
            <p:nvPr/>
          </p:nvCxnSpPr>
          <p:spPr>
            <a:xfrm>
              <a:off x="3490452" y="4538868"/>
              <a:ext cx="0" cy="2510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FF607CF-E133-764E-30FA-D413AE4B68C3}"/>
                </a:ext>
              </a:extLst>
            </p:cNvPr>
            <p:cNvCxnSpPr/>
            <p:nvPr/>
          </p:nvCxnSpPr>
          <p:spPr>
            <a:xfrm>
              <a:off x="3490452" y="4789961"/>
              <a:ext cx="226136" cy="65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B3E2346-0917-D586-0EFD-EB826440CC3F}"/>
                </a:ext>
              </a:extLst>
            </p:cNvPr>
            <p:cNvSpPr/>
            <p:nvPr/>
          </p:nvSpPr>
          <p:spPr>
            <a:xfrm>
              <a:off x="1514172" y="3184234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696E2A-F4F9-9216-3C89-877C17CCD301}"/>
              </a:ext>
            </a:extLst>
          </p:cNvPr>
          <p:cNvSpPr txBox="1"/>
          <p:nvPr/>
        </p:nvSpPr>
        <p:spPr>
          <a:xfrm>
            <a:off x="1950619" y="6896768"/>
            <a:ext cx="9234196" cy="236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sz="2500" dirty="0" err="1"/>
              <a:t>Analizer</a:t>
            </a:r>
            <a:r>
              <a:rPr lang="en-US" altLang="ja-JP" sz="2500" dirty="0"/>
              <a:t> axis is normal to the surface and fixed during the experiment.</a:t>
            </a:r>
          </a:p>
          <a:p>
            <a:endParaRPr lang="en-US" altLang="ja-JP" sz="2500" dirty="0"/>
          </a:p>
          <a:p>
            <a:r>
              <a:rPr kumimoji="1" lang="ja-JP" altLang="en-US" sz="2500" dirty="0"/>
              <a:t>・</a:t>
            </a:r>
            <a:r>
              <a:rPr kumimoji="1" lang="en-US" altLang="ja-JP" sz="2500" dirty="0"/>
              <a:t>Ang</a:t>
            </a:r>
            <a:r>
              <a:rPr lang="en-US" altLang="ja-JP" sz="2500" dirty="0"/>
              <a:t>le between the </a:t>
            </a:r>
            <a:r>
              <a:rPr lang="en-US" altLang="ja-JP" sz="2500" dirty="0" err="1"/>
              <a:t>analyser</a:t>
            </a:r>
            <a:r>
              <a:rPr lang="en-US" altLang="ja-JP" sz="2500" dirty="0"/>
              <a:t> axis and x-ray</a:t>
            </a:r>
          </a:p>
          <a:p>
            <a:r>
              <a:rPr kumimoji="1" lang="en-US" altLang="ja-JP" sz="2500" dirty="0"/>
              <a:t>Axis = β = 55.15°(α = -44.7°)</a:t>
            </a:r>
          </a:p>
          <a:p>
            <a:endParaRPr lang="en-US" altLang="ja-JP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DE45510-24ED-5CB9-A6B6-BB66C44F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6F48445-4550-0371-99D8-93C11920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E0F0AE-5356-DBF9-37D6-481BDB4B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EBA720-3D17-2A53-9319-B73D01137E18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</p:spTree>
    <p:extLst>
      <p:ext uri="{BB962C8B-B14F-4D97-AF65-F5344CB8AC3E}">
        <p14:creationId xmlns:p14="http://schemas.microsoft.com/office/powerpoint/2010/main" val="425517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CE845C2-0B14-610D-3F21-6A61F765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6A612F5-D6DF-426E-19F1-9560E56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90EAE2E-D768-0505-6484-337C41A6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C4EC93C-4A59-7FF6-55F0-AB50D4C48669}"/>
              </a:ext>
            </a:extLst>
          </p:cNvPr>
          <p:cNvGrpSpPr/>
          <p:nvPr/>
        </p:nvGrpSpPr>
        <p:grpSpPr>
          <a:xfrm>
            <a:off x="723544" y="1672822"/>
            <a:ext cx="5317297" cy="6391303"/>
            <a:chOff x="1005841" y="1460425"/>
            <a:chExt cx="5317297" cy="6391303"/>
          </a:xfrm>
        </p:grpSpPr>
        <p:sp>
          <p:nvSpPr>
            <p:cNvPr id="7" name="ZoneTexte 113">
              <a:extLst>
                <a:ext uri="{FF2B5EF4-FFF2-40B4-BE49-F238E27FC236}">
                  <a16:creationId xmlns:a16="http://schemas.microsoft.com/office/drawing/2014/main" id="{AC0D403E-DFA3-B4EF-489F-E465C1942A4E}"/>
                </a:ext>
              </a:extLst>
            </p:cNvPr>
            <p:cNvSpPr txBox="1"/>
            <p:nvPr/>
          </p:nvSpPr>
          <p:spPr>
            <a:xfrm>
              <a:off x="1602363" y="4285306"/>
              <a:ext cx="1053065" cy="363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Surface</a:t>
              </a:r>
            </a:p>
          </p:txBody>
        </p:sp>
        <p:sp>
          <p:nvSpPr>
            <p:cNvPr id="8" name="ZoneTexte 119">
              <a:extLst>
                <a:ext uri="{FF2B5EF4-FFF2-40B4-BE49-F238E27FC236}">
                  <a16:creationId xmlns:a16="http://schemas.microsoft.com/office/drawing/2014/main" id="{96C8D1C6-DBB2-E764-B8BD-43E2F6BE6DC7}"/>
                </a:ext>
              </a:extLst>
            </p:cNvPr>
            <p:cNvSpPr txBox="1"/>
            <p:nvPr/>
          </p:nvSpPr>
          <p:spPr>
            <a:xfrm>
              <a:off x="3369774" y="3162308"/>
              <a:ext cx="804641" cy="363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X-ray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120">
                  <a:extLst>
                    <a:ext uri="{FF2B5EF4-FFF2-40B4-BE49-F238E27FC236}">
                      <a16:creationId xmlns:a16="http://schemas.microsoft.com/office/drawing/2014/main" id="{D1E1DB3C-B817-9826-FC10-B2BAE3EC7373}"/>
                    </a:ext>
                  </a:extLst>
                </p:cNvPr>
                <p:cNvSpPr txBox="1"/>
                <p:nvPr/>
              </p:nvSpPr>
              <p:spPr>
                <a:xfrm>
                  <a:off x="2451118" y="6163245"/>
                  <a:ext cx="2008191" cy="3638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err="1"/>
                    <a:t>Primary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wave</a:t>
                  </a:r>
                  <a:r>
                    <a:rPr lang="fr-FR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9" name="ZoneTexte 120">
                  <a:extLst>
                    <a:ext uri="{FF2B5EF4-FFF2-40B4-BE49-F238E27FC236}">
                      <a16:creationId xmlns:a16="http://schemas.microsoft.com/office/drawing/2014/main" id="{D1E1DB3C-B817-9826-FC10-B2BAE3EC7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118" y="6163245"/>
                  <a:ext cx="2008191" cy="363892"/>
                </a:xfrm>
                <a:prstGeom prst="rect">
                  <a:avLst/>
                </a:prstGeom>
                <a:blipFill>
                  <a:blip r:embed="rId3"/>
                  <a:stretch>
                    <a:fillRect l="-912" t="-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onnecteur droit avec flèche 121">
              <a:extLst>
                <a:ext uri="{FF2B5EF4-FFF2-40B4-BE49-F238E27FC236}">
                  <a16:creationId xmlns:a16="http://schemas.microsoft.com/office/drawing/2014/main" id="{3C975669-C977-164D-E205-DFB67138B7E5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4459309" y="6249879"/>
              <a:ext cx="358643" cy="95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orme libre 118">
              <a:extLst>
                <a:ext uri="{FF2B5EF4-FFF2-40B4-BE49-F238E27FC236}">
                  <a16:creationId xmlns:a16="http://schemas.microsoft.com/office/drawing/2014/main" id="{FA0D7E38-DE37-7AE6-F3B7-A95FC31E246E}"/>
                </a:ext>
              </a:extLst>
            </p:cNvPr>
            <p:cNvSpPr/>
            <p:nvPr/>
          </p:nvSpPr>
          <p:spPr>
            <a:xfrm rot="2617733">
              <a:off x="2364442" y="4156883"/>
              <a:ext cx="3844657" cy="437219"/>
            </a:xfrm>
            <a:custGeom>
              <a:avLst/>
              <a:gdLst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37882 w 2398955"/>
                <a:gd name="connsiteY3" fmla="*/ 21545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71219 w 2398955"/>
                <a:gd name="connsiteY3" fmla="*/ 16782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52169 w 2398955"/>
                <a:gd name="connsiteY3" fmla="*/ 16782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52169 w 2398955"/>
                <a:gd name="connsiteY3" fmla="*/ 16782 h 355188"/>
                <a:gd name="connsiteX4" fmla="*/ 753035 w 2398955"/>
                <a:gd name="connsiteY4" fmla="*/ 333517 h 355188"/>
                <a:gd name="connsiteX5" fmla="*/ 970486 w 2398955"/>
                <a:gd name="connsiteY5" fmla="*/ 27709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451"/>
                <a:gd name="connsiteX1" fmla="*/ 182880 w 2398955"/>
                <a:gd name="connsiteY1" fmla="*/ 30 h 355451"/>
                <a:gd name="connsiteX2" fmla="*/ 344244 w 2398955"/>
                <a:gd name="connsiteY2" fmla="*/ 312002 h 355451"/>
                <a:gd name="connsiteX3" fmla="*/ 552169 w 2398955"/>
                <a:gd name="connsiteY3" fmla="*/ 16782 h 355451"/>
                <a:gd name="connsiteX4" fmla="*/ 753035 w 2398955"/>
                <a:gd name="connsiteY4" fmla="*/ 333517 h 355451"/>
                <a:gd name="connsiteX5" fmla="*/ 970486 w 2398955"/>
                <a:gd name="connsiteY5" fmla="*/ 27709 h 355451"/>
                <a:gd name="connsiteX6" fmla="*/ 1161826 w 2398955"/>
                <a:gd name="connsiteY6" fmla="*/ 312002 h 355451"/>
                <a:gd name="connsiteX7" fmla="*/ 1364820 w 2398955"/>
                <a:gd name="connsiteY7" fmla="*/ 46759 h 355451"/>
                <a:gd name="connsiteX8" fmla="*/ 1538343 w 2398955"/>
                <a:gd name="connsiteY8" fmla="*/ 355032 h 355451"/>
                <a:gd name="connsiteX9" fmla="*/ 1731981 w 2398955"/>
                <a:gd name="connsiteY9" fmla="*/ 118364 h 355451"/>
                <a:gd name="connsiteX10" fmla="*/ 1850315 w 2398955"/>
                <a:gd name="connsiteY10" fmla="*/ 344275 h 355451"/>
                <a:gd name="connsiteX11" fmla="*/ 2054710 w 2398955"/>
                <a:gd name="connsiteY11" fmla="*/ 118364 h 355451"/>
                <a:gd name="connsiteX12" fmla="*/ 2194560 w 2398955"/>
                <a:gd name="connsiteY12" fmla="*/ 301244 h 355451"/>
                <a:gd name="connsiteX13" fmla="*/ 2398955 w 2398955"/>
                <a:gd name="connsiteY13" fmla="*/ 312002 h 355451"/>
                <a:gd name="connsiteX0" fmla="*/ 0 w 2398955"/>
                <a:gd name="connsiteY0" fmla="*/ 333517 h 344275"/>
                <a:gd name="connsiteX1" fmla="*/ 182880 w 2398955"/>
                <a:gd name="connsiteY1" fmla="*/ 30 h 344275"/>
                <a:gd name="connsiteX2" fmla="*/ 344244 w 2398955"/>
                <a:gd name="connsiteY2" fmla="*/ 312002 h 344275"/>
                <a:gd name="connsiteX3" fmla="*/ 552169 w 2398955"/>
                <a:gd name="connsiteY3" fmla="*/ 16782 h 344275"/>
                <a:gd name="connsiteX4" fmla="*/ 753035 w 2398955"/>
                <a:gd name="connsiteY4" fmla="*/ 333517 h 344275"/>
                <a:gd name="connsiteX5" fmla="*/ 970486 w 2398955"/>
                <a:gd name="connsiteY5" fmla="*/ 27709 h 344275"/>
                <a:gd name="connsiteX6" fmla="*/ 1161826 w 2398955"/>
                <a:gd name="connsiteY6" fmla="*/ 312002 h 344275"/>
                <a:gd name="connsiteX7" fmla="*/ 1364820 w 2398955"/>
                <a:gd name="connsiteY7" fmla="*/ 46759 h 344275"/>
                <a:gd name="connsiteX8" fmla="*/ 1566918 w 2398955"/>
                <a:gd name="connsiteY8" fmla="*/ 340744 h 344275"/>
                <a:gd name="connsiteX9" fmla="*/ 1731981 w 2398955"/>
                <a:gd name="connsiteY9" fmla="*/ 118364 h 344275"/>
                <a:gd name="connsiteX10" fmla="*/ 1850315 w 2398955"/>
                <a:gd name="connsiteY10" fmla="*/ 344275 h 344275"/>
                <a:gd name="connsiteX11" fmla="*/ 2054710 w 2398955"/>
                <a:gd name="connsiteY11" fmla="*/ 118364 h 344275"/>
                <a:gd name="connsiteX12" fmla="*/ 2194560 w 2398955"/>
                <a:gd name="connsiteY12" fmla="*/ 301244 h 344275"/>
                <a:gd name="connsiteX13" fmla="*/ 2398955 w 2398955"/>
                <a:gd name="connsiteY13" fmla="*/ 312002 h 344275"/>
                <a:gd name="connsiteX0" fmla="*/ 0 w 2398955"/>
                <a:gd name="connsiteY0" fmla="*/ 333517 h 344564"/>
                <a:gd name="connsiteX1" fmla="*/ 182880 w 2398955"/>
                <a:gd name="connsiteY1" fmla="*/ 30 h 344564"/>
                <a:gd name="connsiteX2" fmla="*/ 344244 w 2398955"/>
                <a:gd name="connsiteY2" fmla="*/ 312002 h 344564"/>
                <a:gd name="connsiteX3" fmla="*/ 552169 w 2398955"/>
                <a:gd name="connsiteY3" fmla="*/ 16782 h 344564"/>
                <a:gd name="connsiteX4" fmla="*/ 753035 w 2398955"/>
                <a:gd name="connsiteY4" fmla="*/ 333517 h 344564"/>
                <a:gd name="connsiteX5" fmla="*/ 970486 w 2398955"/>
                <a:gd name="connsiteY5" fmla="*/ 27709 h 344564"/>
                <a:gd name="connsiteX6" fmla="*/ 1161826 w 2398955"/>
                <a:gd name="connsiteY6" fmla="*/ 312002 h 344564"/>
                <a:gd name="connsiteX7" fmla="*/ 1364820 w 2398955"/>
                <a:gd name="connsiteY7" fmla="*/ 46759 h 344564"/>
                <a:gd name="connsiteX8" fmla="*/ 1566918 w 2398955"/>
                <a:gd name="connsiteY8" fmla="*/ 340744 h 344564"/>
                <a:gd name="connsiteX9" fmla="*/ 1731981 w 2398955"/>
                <a:gd name="connsiteY9" fmla="*/ 61214 h 344564"/>
                <a:gd name="connsiteX10" fmla="*/ 1850315 w 2398955"/>
                <a:gd name="connsiteY10" fmla="*/ 344275 h 344564"/>
                <a:gd name="connsiteX11" fmla="*/ 2054710 w 2398955"/>
                <a:gd name="connsiteY11" fmla="*/ 118364 h 344564"/>
                <a:gd name="connsiteX12" fmla="*/ 2194560 w 2398955"/>
                <a:gd name="connsiteY12" fmla="*/ 301244 h 344564"/>
                <a:gd name="connsiteX13" fmla="*/ 2398955 w 2398955"/>
                <a:gd name="connsiteY13" fmla="*/ 312002 h 344564"/>
                <a:gd name="connsiteX0" fmla="*/ 0 w 2398955"/>
                <a:gd name="connsiteY0" fmla="*/ 333517 h 344564"/>
                <a:gd name="connsiteX1" fmla="*/ 182880 w 2398955"/>
                <a:gd name="connsiteY1" fmla="*/ 30 h 344564"/>
                <a:gd name="connsiteX2" fmla="*/ 344244 w 2398955"/>
                <a:gd name="connsiteY2" fmla="*/ 312002 h 344564"/>
                <a:gd name="connsiteX3" fmla="*/ 552169 w 2398955"/>
                <a:gd name="connsiteY3" fmla="*/ 16782 h 344564"/>
                <a:gd name="connsiteX4" fmla="*/ 753035 w 2398955"/>
                <a:gd name="connsiteY4" fmla="*/ 333517 h 344564"/>
                <a:gd name="connsiteX5" fmla="*/ 970486 w 2398955"/>
                <a:gd name="connsiteY5" fmla="*/ 27709 h 344564"/>
                <a:gd name="connsiteX6" fmla="*/ 1161826 w 2398955"/>
                <a:gd name="connsiteY6" fmla="*/ 312002 h 344564"/>
                <a:gd name="connsiteX7" fmla="*/ 1364820 w 2398955"/>
                <a:gd name="connsiteY7" fmla="*/ 46759 h 344564"/>
                <a:gd name="connsiteX8" fmla="*/ 1566918 w 2398955"/>
                <a:gd name="connsiteY8" fmla="*/ 340744 h 344564"/>
                <a:gd name="connsiteX9" fmla="*/ 1731981 w 2398955"/>
                <a:gd name="connsiteY9" fmla="*/ 61214 h 344564"/>
                <a:gd name="connsiteX10" fmla="*/ 1936040 w 2398955"/>
                <a:gd name="connsiteY10" fmla="*/ 344275 h 344564"/>
                <a:gd name="connsiteX11" fmla="*/ 2054710 w 2398955"/>
                <a:gd name="connsiteY11" fmla="*/ 118364 h 344564"/>
                <a:gd name="connsiteX12" fmla="*/ 2194560 w 2398955"/>
                <a:gd name="connsiteY12" fmla="*/ 301244 h 344564"/>
                <a:gd name="connsiteX13" fmla="*/ 2398955 w 2398955"/>
                <a:gd name="connsiteY13" fmla="*/ 312002 h 344564"/>
                <a:gd name="connsiteX0" fmla="*/ 0 w 2398955"/>
                <a:gd name="connsiteY0" fmla="*/ 333517 h 344291"/>
                <a:gd name="connsiteX1" fmla="*/ 182880 w 2398955"/>
                <a:gd name="connsiteY1" fmla="*/ 30 h 344291"/>
                <a:gd name="connsiteX2" fmla="*/ 344244 w 2398955"/>
                <a:gd name="connsiteY2" fmla="*/ 312002 h 344291"/>
                <a:gd name="connsiteX3" fmla="*/ 552169 w 2398955"/>
                <a:gd name="connsiteY3" fmla="*/ 16782 h 344291"/>
                <a:gd name="connsiteX4" fmla="*/ 753035 w 2398955"/>
                <a:gd name="connsiteY4" fmla="*/ 333517 h 344291"/>
                <a:gd name="connsiteX5" fmla="*/ 970486 w 2398955"/>
                <a:gd name="connsiteY5" fmla="*/ 27709 h 344291"/>
                <a:gd name="connsiteX6" fmla="*/ 1161826 w 2398955"/>
                <a:gd name="connsiteY6" fmla="*/ 312002 h 344291"/>
                <a:gd name="connsiteX7" fmla="*/ 1364820 w 2398955"/>
                <a:gd name="connsiteY7" fmla="*/ 46759 h 344291"/>
                <a:gd name="connsiteX8" fmla="*/ 1566918 w 2398955"/>
                <a:gd name="connsiteY8" fmla="*/ 340744 h 344291"/>
                <a:gd name="connsiteX9" fmla="*/ 1731981 w 2398955"/>
                <a:gd name="connsiteY9" fmla="*/ 61214 h 344291"/>
                <a:gd name="connsiteX10" fmla="*/ 1936040 w 2398955"/>
                <a:gd name="connsiteY10" fmla="*/ 344275 h 344291"/>
                <a:gd name="connsiteX11" fmla="*/ 2102335 w 2398955"/>
                <a:gd name="connsiteY11" fmla="*/ 75502 h 344291"/>
                <a:gd name="connsiteX12" fmla="*/ 2194560 w 2398955"/>
                <a:gd name="connsiteY12" fmla="*/ 301244 h 344291"/>
                <a:gd name="connsiteX13" fmla="*/ 2398955 w 2398955"/>
                <a:gd name="connsiteY13" fmla="*/ 312002 h 344291"/>
                <a:gd name="connsiteX0" fmla="*/ 0 w 2398955"/>
                <a:gd name="connsiteY0" fmla="*/ 333517 h 344290"/>
                <a:gd name="connsiteX1" fmla="*/ 182880 w 2398955"/>
                <a:gd name="connsiteY1" fmla="*/ 30 h 344290"/>
                <a:gd name="connsiteX2" fmla="*/ 344244 w 2398955"/>
                <a:gd name="connsiteY2" fmla="*/ 312002 h 344290"/>
                <a:gd name="connsiteX3" fmla="*/ 552169 w 2398955"/>
                <a:gd name="connsiteY3" fmla="*/ 16782 h 344290"/>
                <a:gd name="connsiteX4" fmla="*/ 753035 w 2398955"/>
                <a:gd name="connsiteY4" fmla="*/ 333517 h 344290"/>
                <a:gd name="connsiteX5" fmla="*/ 970486 w 2398955"/>
                <a:gd name="connsiteY5" fmla="*/ 27709 h 344290"/>
                <a:gd name="connsiteX6" fmla="*/ 1161826 w 2398955"/>
                <a:gd name="connsiteY6" fmla="*/ 312002 h 344290"/>
                <a:gd name="connsiteX7" fmla="*/ 1364820 w 2398955"/>
                <a:gd name="connsiteY7" fmla="*/ 46759 h 344290"/>
                <a:gd name="connsiteX8" fmla="*/ 1566918 w 2398955"/>
                <a:gd name="connsiteY8" fmla="*/ 340744 h 344290"/>
                <a:gd name="connsiteX9" fmla="*/ 1731981 w 2398955"/>
                <a:gd name="connsiteY9" fmla="*/ 61214 h 344290"/>
                <a:gd name="connsiteX10" fmla="*/ 1936040 w 2398955"/>
                <a:gd name="connsiteY10" fmla="*/ 344275 h 344290"/>
                <a:gd name="connsiteX11" fmla="*/ 2102335 w 2398955"/>
                <a:gd name="connsiteY11" fmla="*/ 75502 h 344290"/>
                <a:gd name="connsiteX12" fmla="*/ 2275523 w 2398955"/>
                <a:gd name="connsiteY12" fmla="*/ 310769 h 344290"/>
                <a:gd name="connsiteX13" fmla="*/ 2398955 w 2398955"/>
                <a:gd name="connsiteY13" fmla="*/ 31200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61826 w 2489443"/>
                <a:gd name="connsiteY6" fmla="*/ 312002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95164 w 2489443"/>
                <a:gd name="connsiteY6" fmla="*/ 335815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57064 w 2489443"/>
                <a:gd name="connsiteY6" fmla="*/ 335815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9443" h="344290">
                  <a:moveTo>
                    <a:pt x="0" y="333517"/>
                  </a:moveTo>
                  <a:cubicBezTo>
                    <a:pt x="62753" y="168566"/>
                    <a:pt x="125506" y="3616"/>
                    <a:pt x="182880" y="30"/>
                  </a:cubicBezTo>
                  <a:cubicBezTo>
                    <a:pt x="240254" y="-3556"/>
                    <a:pt x="282696" y="309210"/>
                    <a:pt x="344244" y="312002"/>
                  </a:cubicBezTo>
                  <a:cubicBezTo>
                    <a:pt x="405792" y="314794"/>
                    <a:pt x="484037" y="13196"/>
                    <a:pt x="552169" y="16782"/>
                  </a:cubicBezTo>
                  <a:cubicBezTo>
                    <a:pt x="620301" y="20368"/>
                    <a:pt x="683316" y="331696"/>
                    <a:pt x="753035" y="333517"/>
                  </a:cubicBezTo>
                  <a:cubicBezTo>
                    <a:pt x="822754" y="335338"/>
                    <a:pt x="903148" y="27326"/>
                    <a:pt x="970486" y="27709"/>
                  </a:cubicBezTo>
                  <a:cubicBezTo>
                    <a:pt x="1037824" y="28092"/>
                    <a:pt x="1091342" y="332640"/>
                    <a:pt x="1157064" y="335815"/>
                  </a:cubicBezTo>
                  <a:cubicBezTo>
                    <a:pt x="1222786" y="338990"/>
                    <a:pt x="1296511" y="45938"/>
                    <a:pt x="1364820" y="46759"/>
                  </a:cubicBezTo>
                  <a:cubicBezTo>
                    <a:pt x="1433129" y="47580"/>
                    <a:pt x="1505725" y="338335"/>
                    <a:pt x="1566918" y="340744"/>
                  </a:cubicBezTo>
                  <a:cubicBezTo>
                    <a:pt x="1628111" y="343153"/>
                    <a:pt x="1670461" y="60626"/>
                    <a:pt x="1731981" y="61214"/>
                  </a:cubicBezTo>
                  <a:cubicBezTo>
                    <a:pt x="1793501" y="61802"/>
                    <a:pt x="1874314" y="341894"/>
                    <a:pt x="1936040" y="344275"/>
                  </a:cubicBezTo>
                  <a:cubicBezTo>
                    <a:pt x="1997766" y="346656"/>
                    <a:pt x="2045755" y="81086"/>
                    <a:pt x="2102335" y="75502"/>
                  </a:cubicBezTo>
                  <a:cubicBezTo>
                    <a:pt x="2158915" y="69918"/>
                    <a:pt x="2211005" y="268177"/>
                    <a:pt x="2275523" y="310769"/>
                  </a:cubicBezTo>
                  <a:cubicBezTo>
                    <a:pt x="2340041" y="353361"/>
                    <a:pt x="2415932" y="341809"/>
                    <a:pt x="2489443" y="331052"/>
                  </a:cubicBezTo>
                </a:path>
              </a:pathLst>
            </a:custGeom>
            <a:ln w="44450">
              <a:solidFill>
                <a:srgbClr val="FF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6600"/>
                </a:solidFill>
              </a:endParaRPr>
            </a:p>
          </p:txBody>
        </p:sp>
        <p:sp>
          <p:nvSpPr>
            <p:cNvPr id="12" name="Rectangle à coins arrondis 115">
              <a:extLst>
                <a:ext uri="{FF2B5EF4-FFF2-40B4-BE49-F238E27FC236}">
                  <a16:creationId xmlns:a16="http://schemas.microsoft.com/office/drawing/2014/main" id="{CBB63020-80F6-2D71-4E66-752FED354928}"/>
                </a:ext>
              </a:extLst>
            </p:cNvPr>
            <p:cNvSpPr/>
            <p:nvPr/>
          </p:nvSpPr>
          <p:spPr>
            <a:xfrm>
              <a:off x="1005841" y="1460425"/>
              <a:ext cx="5299166" cy="6391303"/>
            </a:xfrm>
            <a:prstGeom prst="roundRect">
              <a:avLst>
                <a:gd name="adj" fmla="val 0"/>
              </a:avLst>
            </a:prstGeom>
            <a:solidFill>
              <a:srgbClr val="E8D292">
                <a:alpha val="90000"/>
              </a:srgb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fr-FR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" name="ZoneTexte 116">
              <a:extLst>
                <a:ext uri="{FF2B5EF4-FFF2-40B4-BE49-F238E27FC236}">
                  <a16:creationId xmlns:a16="http://schemas.microsoft.com/office/drawing/2014/main" id="{E1A986BB-D5C7-DFED-1E57-3A9E7C7746F4}"/>
                </a:ext>
              </a:extLst>
            </p:cNvPr>
            <p:cNvSpPr txBox="1"/>
            <p:nvPr/>
          </p:nvSpPr>
          <p:spPr>
            <a:xfrm>
              <a:off x="1698342" y="1460425"/>
              <a:ext cx="4478021" cy="76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Peaks of intensity along dense atomic directions</a:t>
              </a:r>
            </a:p>
          </p:txBody>
        </p:sp>
        <p:sp>
          <p:nvSpPr>
            <p:cNvPr id="14" name="ZoneTexte 122">
              <a:extLst>
                <a:ext uri="{FF2B5EF4-FFF2-40B4-BE49-F238E27FC236}">
                  <a16:creationId xmlns:a16="http://schemas.microsoft.com/office/drawing/2014/main" id="{CE8A9029-6B7A-C63D-0699-E83D4DE201A8}"/>
                </a:ext>
              </a:extLst>
            </p:cNvPr>
            <p:cNvSpPr txBox="1"/>
            <p:nvPr/>
          </p:nvSpPr>
          <p:spPr>
            <a:xfrm>
              <a:off x="1707588" y="6006750"/>
              <a:ext cx="4615550" cy="60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Simulation needed</a:t>
              </a:r>
              <a:r>
                <a:rPr lang="en-GB" sz="1600" dirty="0"/>
                <a:t> for complete interpretation and quantitative information</a:t>
              </a:r>
            </a:p>
          </p:txBody>
        </p:sp>
        <p:sp>
          <p:nvSpPr>
            <p:cNvPr id="15" name="Flèche droite 123">
              <a:extLst>
                <a:ext uri="{FF2B5EF4-FFF2-40B4-BE49-F238E27FC236}">
                  <a16:creationId xmlns:a16="http://schemas.microsoft.com/office/drawing/2014/main" id="{9CB25E63-0334-77F5-6DC6-173A61C44455}"/>
                </a:ext>
              </a:extLst>
            </p:cNvPr>
            <p:cNvSpPr/>
            <p:nvPr/>
          </p:nvSpPr>
          <p:spPr>
            <a:xfrm>
              <a:off x="1239634" y="1528671"/>
              <a:ext cx="458709" cy="292964"/>
            </a:xfrm>
            <a:prstGeom prst="rightArrow">
              <a:avLst/>
            </a:prstGeom>
            <a:solidFill>
              <a:srgbClr val="FFC500"/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èche droite 124">
              <a:extLst>
                <a:ext uri="{FF2B5EF4-FFF2-40B4-BE49-F238E27FC236}">
                  <a16:creationId xmlns:a16="http://schemas.microsoft.com/office/drawing/2014/main" id="{232EB202-C9E8-31DF-0A15-C689376ED750}"/>
                </a:ext>
              </a:extLst>
            </p:cNvPr>
            <p:cNvSpPr/>
            <p:nvPr/>
          </p:nvSpPr>
          <p:spPr>
            <a:xfrm>
              <a:off x="1240759" y="6078434"/>
              <a:ext cx="458709" cy="292964"/>
            </a:xfrm>
            <a:prstGeom prst="rightArrow">
              <a:avLst/>
            </a:prstGeom>
            <a:solidFill>
              <a:srgbClr val="FFC500"/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e 19">
              <a:extLst>
                <a:ext uri="{FF2B5EF4-FFF2-40B4-BE49-F238E27FC236}">
                  <a16:creationId xmlns:a16="http://schemas.microsoft.com/office/drawing/2014/main" id="{AF909FDC-0AA4-ACBE-4B2B-FA890A88541E}"/>
                </a:ext>
              </a:extLst>
            </p:cNvPr>
            <p:cNvGrpSpPr/>
            <p:nvPr/>
          </p:nvGrpSpPr>
          <p:grpSpPr>
            <a:xfrm>
              <a:off x="1204187" y="2615490"/>
              <a:ext cx="4919768" cy="2413403"/>
              <a:chOff x="-4007545" y="1771962"/>
              <a:chExt cx="3746000" cy="2041237"/>
            </a:xfrm>
          </p:grpSpPr>
          <p:sp>
            <p:nvSpPr>
              <p:cNvPr id="25" name="Rectangle 17">
                <a:extLst>
                  <a:ext uri="{FF2B5EF4-FFF2-40B4-BE49-F238E27FC236}">
                    <a16:creationId xmlns:a16="http://schemas.microsoft.com/office/drawing/2014/main" id="{DCEE858E-92D5-9282-E38B-F0AA011E9AD4}"/>
                  </a:ext>
                </a:extLst>
              </p:cNvPr>
              <p:cNvSpPr/>
              <p:nvPr/>
            </p:nvSpPr>
            <p:spPr>
              <a:xfrm>
                <a:off x="-4004811" y="1771962"/>
                <a:ext cx="3743265" cy="496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Image 5">
                <a:extLst>
                  <a:ext uri="{FF2B5EF4-FFF2-40B4-BE49-F238E27FC236}">
                    <a16:creationId xmlns:a16="http://schemas.microsoft.com/office/drawing/2014/main" id="{63CB7761-F517-85F4-3263-1244D11EA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1"/>
              <a:stretch/>
            </p:blipFill>
            <p:spPr>
              <a:xfrm>
                <a:off x="-4007545" y="2244444"/>
                <a:ext cx="3746000" cy="1568755"/>
              </a:xfrm>
              <a:prstGeom prst="rect">
                <a:avLst/>
              </a:prstGeom>
            </p:spPr>
          </p:pic>
          <p:cxnSp>
            <p:nvCxnSpPr>
              <p:cNvPr id="27" name="Connecteur droit 7">
                <a:extLst>
                  <a:ext uri="{FF2B5EF4-FFF2-40B4-BE49-F238E27FC236}">
                    <a16:creationId xmlns:a16="http://schemas.microsoft.com/office/drawing/2014/main" id="{78E6D557-4DA8-DBCB-0DF7-CA1D8EAAF3A7}"/>
                  </a:ext>
                </a:extLst>
              </p:cNvPr>
              <p:cNvCxnSpPr/>
              <p:nvPr/>
            </p:nvCxnSpPr>
            <p:spPr>
              <a:xfrm>
                <a:off x="-3896757" y="2249201"/>
                <a:ext cx="3477419" cy="52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18">
                <a:extLst>
                  <a:ext uri="{FF2B5EF4-FFF2-40B4-BE49-F238E27FC236}">
                    <a16:creationId xmlns:a16="http://schemas.microsoft.com/office/drawing/2014/main" id="{D55B047E-37D8-09EC-595F-40FA774B3941}"/>
                  </a:ext>
                </a:extLst>
              </p:cNvPr>
              <p:cNvSpPr txBox="1"/>
              <p:nvPr/>
            </p:nvSpPr>
            <p:spPr>
              <a:xfrm>
                <a:off x="-3566074" y="1881561"/>
                <a:ext cx="2756405" cy="28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Polar scan of Si(2p) in Si(001) substrate</a:t>
                </a:r>
              </a:p>
            </p:txBody>
          </p:sp>
        </p:grpSp>
        <p:grpSp>
          <p:nvGrpSpPr>
            <p:cNvPr id="18" name="Groupe 117">
              <a:extLst>
                <a:ext uri="{FF2B5EF4-FFF2-40B4-BE49-F238E27FC236}">
                  <a16:creationId xmlns:a16="http://schemas.microsoft.com/office/drawing/2014/main" id="{7F7728C2-E5EF-6FF2-A100-AA02F5FB71F4}"/>
                </a:ext>
              </a:extLst>
            </p:cNvPr>
            <p:cNvGrpSpPr/>
            <p:nvPr/>
          </p:nvGrpSpPr>
          <p:grpSpPr>
            <a:xfrm>
              <a:off x="2035346" y="4414275"/>
              <a:ext cx="2724297" cy="1510891"/>
              <a:chOff x="867163" y="3691590"/>
              <a:chExt cx="1848375" cy="1277900"/>
            </a:xfrm>
          </p:grpSpPr>
          <p:sp>
            <p:nvSpPr>
              <p:cNvPr id="21" name="ZoneTexte 131">
                <a:extLst>
                  <a:ext uri="{FF2B5EF4-FFF2-40B4-BE49-F238E27FC236}">
                    <a16:creationId xmlns:a16="http://schemas.microsoft.com/office/drawing/2014/main" id="{7F1469EF-FDBB-3DDB-DA49-F44ACF986EDD}"/>
                  </a:ext>
                </a:extLst>
              </p:cNvPr>
              <p:cNvSpPr txBox="1"/>
              <p:nvPr/>
            </p:nvSpPr>
            <p:spPr>
              <a:xfrm>
                <a:off x="867163" y="460015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[001]</a:t>
                </a:r>
              </a:p>
            </p:txBody>
          </p:sp>
          <p:sp>
            <p:nvSpPr>
              <p:cNvPr id="22" name="ZoneTexte 132">
                <a:extLst>
                  <a:ext uri="{FF2B5EF4-FFF2-40B4-BE49-F238E27FC236}">
                    <a16:creationId xmlns:a16="http://schemas.microsoft.com/office/drawing/2014/main" id="{457C32F7-E630-12E3-ED1C-E38874CA713A}"/>
                  </a:ext>
                </a:extLst>
              </p:cNvPr>
              <p:cNvSpPr txBox="1"/>
              <p:nvPr/>
            </p:nvSpPr>
            <p:spPr>
              <a:xfrm>
                <a:off x="2017911" y="460015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[101]</a:t>
                </a:r>
              </a:p>
            </p:txBody>
          </p:sp>
          <p:cxnSp>
            <p:nvCxnSpPr>
              <p:cNvPr id="23" name="Connecteur droit avec flèche 129">
                <a:extLst>
                  <a:ext uri="{FF2B5EF4-FFF2-40B4-BE49-F238E27FC236}">
                    <a16:creationId xmlns:a16="http://schemas.microsoft.com/office/drawing/2014/main" id="{2BB70993-078D-68E6-570F-DFD474026786}"/>
                  </a:ext>
                </a:extLst>
              </p:cNvPr>
              <p:cNvCxnSpPr/>
              <p:nvPr/>
            </p:nvCxnSpPr>
            <p:spPr>
              <a:xfrm flipV="1">
                <a:off x="2337582" y="3691590"/>
                <a:ext cx="9092" cy="94435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130">
                <a:extLst>
                  <a:ext uri="{FF2B5EF4-FFF2-40B4-BE49-F238E27FC236}">
                    <a16:creationId xmlns:a16="http://schemas.microsoft.com/office/drawing/2014/main" id="{F9B684DC-54D1-843C-28D9-F8C106DE0B01}"/>
                  </a:ext>
                </a:extLst>
              </p:cNvPr>
              <p:cNvCxnSpPr/>
              <p:nvPr/>
            </p:nvCxnSpPr>
            <p:spPr>
              <a:xfrm flipV="1">
                <a:off x="1165658" y="3861570"/>
                <a:ext cx="0" cy="77437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6C0F2E52-623F-AB50-5D7E-08E8906C961F}"/>
                </a:ext>
              </a:extLst>
            </p:cNvPr>
            <p:cNvSpPr/>
            <p:nvPr/>
          </p:nvSpPr>
          <p:spPr>
            <a:xfrm>
              <a:off x="1587905" y="6954003"/>
              <a:ext cx="342240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+mn-lt"/>
                </a:rPr>
                <a:t>S. Tricot, T. Jaouen, D. </a:t>
              </a:r>
              <a:r>
                <a:rPr lang="fr-FR" sz="1600" dirty="0" err="1">
                  <a:latin typeface="+mn-lt"/>
                </a:rPr>
                <a:t>Sébilleau</a:t>
              </a:r>
              <a:r>
                <a:rPr lang="fr-FR" sz="1600" dirty="0">
                  <a:latin typeface="+mn-lt"/>
                </a:rPr>
                <a:t>, P. </a:t>
              </a:r>
              <a:r>
                <a:rPr lang="fr-FR" sz="1600" dirty="0" err="1">
                  <a:latin typeface="+mn-lt"/>
                </a:rPr>
                <a:t>Schieffer</a:t>
              </a:r>
              <a:r>
                <a:rPr lang="fr-FR" sz="1600" dirty="0">
                  <a:latin typeface="+mn-lt"/>
                </a:rPr>
                <a:t>, 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J. Electron. </a:t>
              </a:r>
              <a:r>
                <a:rPr lang="en-US" sz="1600" i="1" dirty="0" err="1">
                  <a:solidFill>
                    <a:srgbClr val="000000"/>
                  </a:solidFill>
                  <a:latin typeface="+mn-lt"/>
                </a:rPr>
                <a:t>Spectrosc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., </a:t>
              </a:r>
              <a:r>
                <a:rPr lang="en-US" sz="1600" b="1" dirty="0">
                  <a:solidFill>
                    <a:srgbClr val="000000"/>
                  </a:solidFill>
                  <a:latin typeface="+mn-lt"/>
                </a:rPr>
                <a:t>256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, </a:t>
              </a:r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147176</a:t>
              </a:r>
              <a:r>
                <a:rPr lang="en-US" sz="1600" dirty="0">
                  <a:latin typeface="+mn-lt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(2022) 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0" name="Picture 1928">
              <a:extLst>
                <a:ext uri="{FF2B5EF4-FFF2-40B4-BE49-F238E27FC236}">
                  <a16:creationId xmlns:a16="http://schemas.microsoft.com/office/drawing/2014/main" id="{66CB20A4-7F07-5BCE-F450-4A1209FDB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338" y="7335784"/>
              <a:ext cx="286589" cy="357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図 28" descr="グラフ">
            <a:extLst>
              <a:ext uri="{FF2B5EF4-FFF2-40B4-BE49-F238E27FC236}">
                <a16:creationId xmlns:a16="http://schemas.microsoft.com/office/drawing/2014/main" id="{60C385A8-CF5E-D607-023A-0C1368440B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32" y="1547932"/>
            <a:ext cx="5142214" cy="597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テキスト ボックス 4">
            <a:extLst>
              <a:ext uri="{FF2B5EF4-FFF2-40B4-BE49-F238E27FC236}">
                <a16:creationId xmlns:a16="http://schemas.microsoft.com/office/drawing/2014/main" id="{BCC0E837-5AE0-ED7B-4BA7-5CAA598D9098}"/>
              </a:ext>
            </a:extLst>
          </p:cNvPr>
          <p:cNvSpPr txBox="1"/>
          <p:nvPr/>
        </p:nvSpPr>
        <p:spPr>
          <a:xfrm>
            <a:off x="7961249" y="7436147"/>
            <a:ext cx="5785950" cy="68073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Fig. 2: PED calculation for LaAlO</a:t>
            </a:r>
            <a:r>
              <a:rPr lang="en-US" sz="2000" baseline="-25000" dirty="0"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Mohamed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Zanouni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aculty of Sciences, Tangiers, Morocco)</a:t>
            </a:r>
            <a:endParaRPr lang="ja-JP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FF9659E-EBBF-469F-4D53-BDA1558D92E6}"/>
              </a:ext>
            </a:extLst>
          </p:cNvPr>
          <p:cNvSpPr txBox="1"/>
          <p:nvPr/>
        </p:nvSpPr>
        <p:spPr>
          <a:xfrm>
            <a:off x="9302942" y="8116878"/>
            <a:ext cx="7330343" cy="197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No agreement at all</a:t>
            </a:r>
          </a:p>
          <a:p>
            <a:endParaRPr kumimoji="1" lang="en-US" altLang="ja-JP" sz="2500" dirty="0"/>
          </a:p>
          <a:p>
            <a:endParaRPr kumimoji="1" lang="ja-JP" altLang="en-US" sz="2500" dirty="0"/>
          </a:p>
          <a:p>
            <a:endParaRPr kumimoji="1" lang="en-US" altLang="ja-JP" sz="2500" dirty="0"/>
          </a:p>
          <a:p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A1E8012-4BC0-C154-5AAF-286ECE693584}"/>
              </a:ext>
            </a:extLst>
          </p:cNvPr>
          <p:cNvSpPr txBox="1"/>
          <p:nvPr/>
        </p:nvSpPr>
        <p:spPr>
          <a:xfrm>
            <a:off x="1569041" y="8125283"/>
            <a:ext cx="59332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Excellent agreement</a:t>
            </a:r>
            <a:endParaRPr kumimoji="1" lang="ja-JP" altLang="en-US" sz="25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E16335-34C2-267C-6369-9D1BE98DE5FA}"/>
              </a:ext>
            </a:extLst>
          </p:cNvPr>
          <p:cNvSpPr txBox="1"/>
          <p:nvPr/>
        </p:nvSpPr>
        <p:spPr>
          <a:xfrm>
            <a:off x="2535743" y="209844"/>
            <a:ext cx="9933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: Experimental data Si vs LAO (LaAlO</a:t>
            </a:r>
            <a:r>
              <a:rPr lang="en-US" altLang="ja-JP" sz="5000" b="1" baseline="-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ja-JP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8E73071-3A25-0C61-2C5A-93A1193D60D6}"/>
              </a:ext>
            </a:extLst>
          </p:cNvPr>
          <p:cNvSpPr txBox="1"/>
          <p:nvPr/>
        </p:nvSpPr>
        <p:spPr>
          <a:xfrm>
            <a:off x="3311738" y="8446967"/>
            <a:ext cx="88548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000" dirty="0">
                <a:solidFill>
                  <a:srgbClr val="FF0000"/>
                </a:solidFill>
              </a:rPr>
              <a:t>Where divergence comes from and how to cure it </a:t>
            </a:r>
            <a:r>
              <a:rPr lang="en-US" altLang="ja-JP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C634F3-CFEB-A977-03BC-4EEB7DB85FF0}"/>
              </a:ext>
            </a:extLst>
          </p:cNvPr>
          <p:cNvSpPr txBox="1"/>
          <p:nvPr/>
        </p:nvSpPr>
        <p:spPr>
          <a:xfrm>
            <a:off x="1676253" y="1144198"/>
            <a:ext cx="424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Si(2p) in Si(001) substrate</a:t>
            </a:r>
            <a:endParaRPr kumimoji="1" lang="ja-JP" altLang="en-US" sz="24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5E9B22-8DB9-C6D1-649A-A3864E9F3FCB}"/>
              </a:ext>
            </a:extLst>
          </p:cNvPr>
          <p:cNvSpPr txBox="1"/>
          <p:nvPr/>
        </p:nvSpPr>
        <p:spPr>
          <a:xfrm>
            <a:off x="9706072" y="1205709"/>
            <a:ext cx="300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La(4d) in LaAlO</a:t>
            </a:r>
            <a:r>
              <a:rPr lang="en-US" altLang="ja-JP" sz="2400" baseline="-25000" dirty="0"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66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5" grpId="0"/>
      <p:bldP spid="36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04EC14-6323-52D2-1903-3ABF2C6106F5}"/>
              </a:ext>
            </a:extLst>
          </p:cNvPr>
          <p:cNvSpPr txBox="1"/>
          <p:nvPr/>
        </p:nvSpPr>
        <p:spPr>
          <a:xfrm>
            <a:off x="1296955" y="1763294"/>
            <a:ext cx="1105466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setup: Experiment and numeral setups, consistency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1EADEFA-BCDF-4E2E-3187-FD050F60BF45}"/>
              </a:ext>
            </a:extLst>
          </p:cNvPr>
          <p:cNvGrpSpPr/>
          <p:nvPr/>
        </p:nvGrpSpPr>
        <p:grpSpPr>
          <a:xfrm>
            <a:off x="1174416" y="2000441"/>
            <a:ext cx="5104492" cy="4939681"/>
            <a:chOff x="550607" y="1544705"/>
            <a:chExt cx="4513006" cy="4265575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51ACB8C9-444D-7CFA-03B0-170DC106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407" y="1544705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55B42BC2-FD57-9AEA-F8D6-AB0C3A8B1842}"/>
                </a:ext>
              </a:extLst>
            </p:cNvPr>
            <p:cNvCxnSpPr/>
            <p:nvPr/>
          </p:nvCxnSpPr>
          <p:spPr>
            <a:xfrm flipH="1">
              <a:off x="550607" y="4110924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1FD74525-0320-EDB3-4B6A-4B3877CA22A6}"/>
                </a:ext>
              </a:extLst>
            </p:cNvPr>
            <p:cNvCxnSpPr>
              <a:cxnSpLocks/>
            </p:cNvCxnSpPr>
            <p:nvPr/>
          </p:nvCxnSpPr>
          <p:spPr>
            <a:xfrm>
              <a:off x="2379407" y="4128131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2AA443A-C4AC-F819-988F-F36225F79E84}"/>
                </a:ext>
              </a:extLst>
            </p:cNvPr>
            <p:cNvSpPr txBox="1"/>
            <p:nvPr/>
          </p:nvSpPr>
          <p:spPr>
            <a:xfrm>
              <a:off x="855405" y="5398328"/>
              <a:ext cx="1524000" cy="41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500" dirty="0"/>
                <a:t>x</a:t>
              </a:r>
              <a:r>
                <a:rPr lang="en-US" altLang="ja-JP" dirty="0"/>
                <a:t> </a:t>
              </a:r>
              <a:r>
                <a:rPr lang="en-US" altLang="ja-JP" sz="2500" dirty="0"/>
                <a:t>(</a:t>
              </a:r>
              <a:r>
                <a:rPr kumimoji="1" lang="en-US" altLang="ja-JP" sz="2500" dirty="0" err="1"/>
                <a:t>Analizer</a:t>
              </a:r>
              <a:r>
                <a:rPr kumimoji="1" lang="en-US" altLang="ja-JP" sz="2500" dirty="0"/>
                <a:t>)</a:t>
              </a:r>
              <a:endParaRPr kumimoji="1" lang="ja-JP" altLang="en-US" sz="2500" dirty="0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4350E031-6676-5A7D-82CE-E5291DA2DDA4}"/>
                </a:ext>
              </a:extLst>
            </p:cNvPr>
            <p:cNvCxnSpPr>
              <a:endCxn id="20" idx="2"/>
            </p:cNvCxnSpPr>
            <p:nvPr/>
          </p:nvCxnSpPr>
          <p:spPr>
            <a:xfrm flipH="1" flipV="1">
              <a:off x="2379406" y="4128131"/>
              <a:ext cx="1337182" cy="1454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BBCF8E50-AA38-E072-5CAC-ACF3AFB6E598}"/>
                </a:ext>
              </a:extLst>
            </p:cNvPr>
            <p:cNvCxnSpPr/>
            <p:nvPr/>
          </p:nvCxnSpPr>
          <p:spPr>
            <a:xfrm flipV="1">
              <a:off x="3716588" y="4622202"/>
              <a:ext cx="0" cy="96079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21340C40-122C-28D4-6571-D99C5E3FA9F5}"/>
                </a:ext>
              </a:extLst>
            </p:cNvPr>
            <p:cNvSpPr/>
            <p:nvPr/>
          </p:nvSpPr>
          <p:spPr>
            <a:xfrm rot="4536741">
              <a:off x="2589028" y="4243535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F7615B1F-14E8-9D14-6726-F448252DD87A}"/>
                </a:ext>
              </a:extLst>
            </p:cNvPr>
            <p:cNvSpPr/>
            <p:nvPr/>
          </p:nvSpPr>
          <p:spPr>
            <a:xfrm rot="6807684">
              <a:off x="1226643" y="3494597"/>
              <a:ext cx="1730464" cy="1612488"/>
            </a:xfrm>
            <a:prstGeom prst="arc">
              <a:avLst>
                <a:gd name="adj1" fmla="val 16200000"/>
                <a:gd name="adj2" fmla="val 139320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BA451F2-8B95-EB6A-CA4E-4CBA00C7DC98}"/>
                </a:ext>
              </a:extLst>
            </p:cNvPr>
            <p:cNvSpPr txBox="1"/>
            <p:nvPr/>
          </p:nvSpPr>
          <p:spPr>
            <a:xfrm>
              <a:off x="2838236" y="4424199"/>
              <a:ext cx="406403" cy="42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4C2F037-F508-1433-AE39-605ECAC292C0}"/>
                </a:ext>
              </a:extLst>
            </p:cNvPr>
            <p:cNvSpPr txBox="1"/>
            <p:nvPr/>
          </p:nvSpPr>
          <p:spPr>
            <a:xfrm>
              <a:off x="2054149" y="4605295"/>
              <a:ext cx="491615" cy="42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91723B21-5986-55A2-8365-8597F9143754}"/>
                </a:ext>
              </a:extLst>
            </p:cNvPr>
            <p:cNvCxnSpPr>
              <a:stCxn id="20" idx="2"/>
            </p:cNvCxnSpPr>
            <p:nvPr/>
          </p:nvCxnSpPr>
          <p:spPr>
            <a:xfrm>
              <a:off x="2379406" y="4128131"/>
              <a:ext cx="1337182" cy="49407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54D136D-68F6-9690-9E62-FE9281F6079E}"/>
                </a:ext>
              </a:extLst>
            </p:cNvPr>
            <p:cNvCxnSpPr/>
            <p:nvPr/>
          </p:nvCxnSpPr>
          <p:spPr>
            <a:xfrm>
              <a:off x="3490452" y="4538868"/>
              <a:ext cx="0" cy="2510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4564A22D-0138-FDAC-8E53-E097D2E67498}"/>
                </a:ext>
              </a:extLst>
            </p:cNvPr>
            <p:cNvCxnSpPr/>
            <p:nvPr/>
          </p:nvCxnSpPr>
          <p:spPr>
            <a:xfrm>
              <a:off x="3490452" y="4789961"/>
              <a:ext cx="226136" cy="65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E7E431-E08F-72C6-8EC8-E1A640A25AF5}"/>
                </a:ext>
              </a:extLst>
            </p:cNvPr>
            <p:cNvSpPr/>
            <p:nvPr/>
          </p:nvSpPr>
          <p:spPr>
            <a:xfrm>
              <a:off x="1514172" y="3184234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8613473-C2F3-6AC1-E293-C0626092057D}"/>
              </a:ext>
            </a:extLst>
          </p:cNvPr>
          <p:cNvGrpSpPr/>
          <p:nvPr/>
        </p:nvGrpSpPr>
        <p:grpSpPr>
          <a:xfrm>
            <a:off x="7615219" y="1965303"/>
            <a:ext cx="5715031" cy="5434851"/>
            <a:chOff x="5992761" y="1597743"/>
            <a:chExt cx="4513006" cy="4291756"/>
          </a:xfrm>
        </p:grpSpPr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78ADDA39-B08C-BC53-9FB6-976E341AF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1561" y="1597743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DC14C18D-674B-01F7-83CE-4CD13A384E54}"/>
                </a:ext>
              </a:extLst>
            </p:cNvPr>
            <p:cNvCxnSpPr/>
            <p:nvPr/>
          </p:nvCxnSpPr>
          <p:spPr>
            <a:xfrm flipH="1">
              <a:off x="5992761" y="4163962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E653BB7F-1241-4188-2A98-B0C9F485918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561" y="4181169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BAC712A-8902-4A22-77F6-658A258B3D56}"/>
                </a:ext>
              </a:extLst>
            </p:cNvPr>
            <p:cNvSpPr txBox="1"/>
            <p:nvPr/>
          </p:nvSpPr>
          <p:spPr>
            <a:xfrm>
              <a:off x="6297559" y="5451366"/>
              <a:ext cx="398260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14D5AE2-E9FA-5259-5711-AA4E6AA8443D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1" y="3116961"/>
              <a:ext cx="883268" cy="6727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円弧 26">
              <a:extLst>
                <a:ext uri="{FF2B5EF4-FFF2-40B4-BE49-F238E27FC236}">
                  <a16:creationId xmlns:a16="http://schemas.microsoft.com/office/drawing/2014/main" id="{8B44FEB2-EDB7-B351-EA12-504008228118}"/>
                </a:ext>
              </a:extLst>
            </p:cNvPr>
            <p:cNvSpPr/>
            <p:nvPr/>
          </p:nvSpPr>
          <p:spPr>
            <a:xfrm rot="4536741">
              <a:off x="6991385" y="3454488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12683E22-B5BE-D656-6A00-70DCA2F26261}"/>
                </a:ext>
              </a:extLst>
            </p:cNvPr>
            <p:cNvSpPr/>
            <p:nvPr/>
          </p:nvSpPr>
          <p:spPr>
            <a:xfrm rot="15403407">
              <a:off x="6813985" y="2580861"/>
              <a:ext cx="1730464" cy="1612488"/>
            </a:xfrm>
            <a:prstGeom prst="arc">
              <a:avLst>
                <a:gd name="adj1" fmla="val 16200000"/>
                <a:gd name="adj2" fmla="val 139320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12153FD-DBE7-80E0-FFCB-58509DCB8582}"/>
                </a:ext>
              </a:extLst>
            </p:cNvPr>
            <p:cNvSpPr txBox="1"/>
            <p:nvPr/>
          </p:nvSpPr>
          <p:spPr>
            <a:xfrm>
              <a:off x="6897328" y="3345412"/>
              <a:ext cx="406403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16F90AD-E2B5-3AF9-AC1A-6AC54BFAF8F9}"/>
                </a:ext>
              </a:extLst>
            </p:cNvPr>
            <p:cNvSpPr txBox="1"/>
            <p:nvPr/>
          </p:nvSpPr>
          <p:spPr>
            <a:xfrm>
              <a:off x="7171903" y="2627581"/>
              <a:ext cx="491615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5780E352-8A8B-80D1-BFA8-8B0FDAD021FF}"/>
                </a:ext>
              </a:extLst>
            </p:cNvPr>
            <p:cNvCxnSpPr>
              <a:cxnSpLocks/>
            </p:cNvCxnSpPr>
            <p:nvPr/>
          </p:nvCxnSpPr>
          <p:spPr>
            <a:xfrm>
              <a:off x="6918749" y="3165729"/>
              <a:ext cx="122773" cy="256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CB44036-699D-FF76-1685-C211A669F443}"/>
                </a:ext>
              </a:extLst>
            </p:cNvPr>
            <p:cNvCxnSpPr>
              <a:cxnSpLocks/>
            </p:cNvCxnSpPr>
            <p:nvPr/>
          </p:nvCxnSpPr>
          <p:spPr>
            <a:xfrm>
              <a:off x="7041522" y="3421938"/>
              <a:ext cx="2622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70117B6-F9AC-9F8A-FB66-966D9EF8F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291" y="3140639"/>
              <a:ext cx="10104" cy="164932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円弧 33">
              <a:extLst>
                <a:ext uri="{FF2B5EF4-FFF2-40B4-BE49-F238E27FC236}">
                  <a16:creationId xmlns:a16="http://schemas.microsoft.com/office/drawing/2014/main" id="{646FCC07-8DB1-E3AE-5313-37E8F08B1DF4}"/>
                </a:ext>
              </a:extLst>
            </p:cNvPr>
            <p:cNvSpPr/>
            <p:nvPr/>
          </p:nvSpPr>
          <p:spPr>
            <a:xfrm rot="11703345">
              <a:off x="7078726" y="4345636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FCBE4F-FEB9-9169-BE7E-21CC201B8916}"/>
                </a:ext>
              </a:extLst>
            </p:cNvPr>
            <p:cNvSpPr txBox="1"/>
            <p:nvPr/>
          </p:nvSpPr>
          <p:spPr>
            <a:xfrm>
              <a:off x="6765500" y="4469233"/>
              <a:ext cx="406403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B89B4E3-2BD6-640C-F206-6167DD0FA9EE}"/>
                </a:ext>
              </a:extLst>
            </p:cNvPr>
            <p:cNvSpPr/>
            <p:nvPr/>
          </p:nvSpPr>
          <p:spPr>
            <a:xfrm>
              <a:off x="6887629" y="3723997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42AA38C-1F73-1CE9-FB0B-D90E53A62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28" y="4175964"/>
              <a:ext cx="1616601" cy="59503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D6B05DB-E10A-85A1-99B3-B14B9A7323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6228" y="3184234"/>
              <a:ext cx="705331" cy="99693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6CB342E4-0DB3-DADC-B1C6-F36071E562E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395" y="3116961"/>
              <a:ext cx="1625333" cy="10789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7806DD-A867-C87A-5CC5-BF9FC6F4834E}"/>
              </a:ext>
            </a:extLst>
          </p:cNvPr>
          <p:cNvSpPr txBox="1"/>
          <p:nvPr/>
        </p:nvSpPr>
        <p:spPr>
          <a:xfrm>
            <a:off x="2264268" y="7356853"/>
            <a:ext cx="18454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b="1" dirty="0"/>
              <a:t>Angles:</a:t>
            </a:r>
          </a:p>
          <a:p>
            <a:r>
              <a:rPr kumimoji="1" lang="en-US" altLang="ja-JP" sz="2500" dirty="0"/>
              <a:t>α = -44.7°</a:t>
            </a:r>
          </a:p>
          <a:p>
            <a:r>
              <a:rPr kumimoji="1" lang="en-US" altLang="ja-JP" sz="2500" dirty="0"/>
              <a:t>β = 55.15°</a:t>
            </a:r>
            <a:endParaRPr kumimoji="1" lang="ja-JP" altLang="en-US" sz="25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474478C-4FC6-54E4-628D-7E92FFA1EA0A}"/>
              </a:ext>
            </a:extLst>
          </p:cNvPr>
          <p:cNvSpPr txBox="1"/>
          <p:nvPr/>
        </p:nvSpPr>
        <p:spPr>
          <a:xfrm>
            <a:off x="9434141" y="7178023"/>
            <a:ext cx="18454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b="1" dirty="0"/>
              <a:t>Angles:</a:t>
            </a:r>
          </a:p>
          <a:p>
            <a:r>
              <a:rPr kumimoji="1" lang="en-US" altLang="ja-JP" sz="2500" dirty="0"/>
              <a:t>α = -44.7°</a:t>
            </a:r>
          </a:p>
          <a:p>
            <a:r>
              <a:rPr kumimoji="1" lang="en-US" altLang="ja-JP" sz="2500" dirty="0"/>
              <a:t>β = 55.15°</a:t>
            </a:r>
            <a:endParaRPr kumimoji="1" lang="ja-JP" altLang="en-US" sz="25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9328D48-9248-58D2-4B35-689361E261F1}"/>
              </a:ext>
            </a:extLst>
          </p:cNvPr>
          <p:cNvSpPr txBox="1"/>
          <p:nvPr/>
        </p:nvSpPr>
        <p:spPr>
          <a:xfrm>
            <a:off x="9212786" y="1363725"/>
            <a:ext cx="2174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z</a:t>
            </a:r>
            <a:r>
              <a:rPr kumimoji="1" lang="en-US" altLang="ja-JP" dirty="0"/>
              <a:t> </a:t>
            </a:r>
            <a:r>
              <a:rPr kumimoji="1" lang="en-US" altLang="ja-JP" sz="2500" dirty="0"/>
              <a:t>(</a:t>
            </a:r>
            <a:r>
              <a:rPr kumimoji="1" lang="en-US" altLang="ja-JP" sz="2500" dirty="0" err="1"/>
              <a:t>Analizer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4128A6C-5F67-7051-E753-96E5E365EB9C}"/>
              </a:ext>
            </a:extLst>
          </p:cNvPr>
          <p:cNvSpPr txBox="1"/>
          <p:nvPr/>
        </p:nvSpPr>
        <p:spPr>
          <a:xfrm>
            <a:off x="3161018" y="1660329"/>
            <a:ext cx="152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dirty="0"/>
              <a:t>z</a:t>
            </a:r>
            <a:endParaRPr kumimoji="1" lang="ja-JP" altLang="en-US" sz="25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8898887-4A1D-61EB-4E71-5CE7FA304F56}"/>
              </a:ext>
            </a:extLst>
          </p:cNvPr>
          <p:cNvSpPr txBox="1"/>
          <p:nvPr/>
        </p:nvSpPr>
        <p:spPr>
          <a:xfrm>
            <a:off x="6049226" y="4426690"/>
            <a:ext cx="329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dirty="0"/>
              <a:t>y</a:t>
            </a:r>
            <a:endParaRPr kumimoji="1" lang="ja-JP" altLang="en-US" sz="25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31E9257-31A0-6D08-9B80-728DC64B5736}"/>
              </a:ext>
            </a:extLst>
          </p:cNvPr>
          <p:cNvSpPr txBox="1"/>
          <p:nvPr/>
        </p:nvSpPr>
        <p:spPr>
          <a:xfrm>
            <a:off x="12967118" y="4605583"/>
            <a:ext cx="32995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endParaRPr kumimoji="1" lang="ja-JP" altLang="en-US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DB0D560C-3C5A-809A-1866-15E3D648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33F33-BDE5-D883-81F8-D2F0CB8E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  <p:sp>
        <p:nvSpPr>
          <p:cNvPr id="46" name="日付プレースホルダー 45">
            <a:extLst>
              <a:ext uri="{FF2B5EF4-FFF2-40B4-BE49-F238E27FC236}">
                <a16:creationId xmlns:a16="http://schemas.microsoft.com/office/drawing/2014/main" id="{587F6E80-D3E2-716E-B83D-C0B4C945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B1C597B-D24E-8149-8BFD-B9D8A49E85CE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 </a:t>
            </a:r>
          </a:p>
        </p:txBody>
      </p:sp>
    </p:spTree>
    <p:extLst>
      <p:ext uri="{BB962C8B-B14F-4D97-AF65-F5344CB8AC3E}">
        <p14:creationId xmlns:p14="http://schemas.microsoft.com/office/powerpoint/2010/main" val="459407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5D2026-B3F2-8E00-EC7E-59EBAC425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23" y="1978338"/>
            <a:ext cx="13858463" cy="6570575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b="1" dirty="0"/>
              <a:t>About surface…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Usually, the surface is preferred to be TiO2 side.</a:t>
            </a:r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r>
              <a:rPr lang="en-US" altLang="ja-JP" sz="3000" b="1" dirty="0"/>
              <a:t>About emitter…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b="1" dirty="0"/>
              <a:t>Sr: </a:t>
            </a:r>
            <a:r>
              <a:rPr lang="en-US" altLang="ja-JP" sz="3000" dirty="0"/>
              <a:t>3d5/2 (1344.5 eV),  3d3/2 (1344.5+1.74 eV)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b="1" dirty="0"/>
              <a:t>Ti:</a:t>
            </a:r>
            <a:r>
              <a:rPr lang="en-US" altLang="ja-JP" sz="3000" dirty="0"/>
              <a:t> </a:t>
            </a:r>
            <a:r>
              <a:rPr lang="en-US" altLang="ja-JP" sz="3200" dirty="0"/>
              <a:t>2p3/2 (1018.8eV)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b="1" dirty="0"/>
              <a:t>O: </a:t>
            </a:r>
            <a:r>
              <a:rPr lang="en-US" altLang="ja-JP" sz="3200" dirty="0"/>
              <a:t>1s (947.6eV)</a:t>
            </a: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endParaRPr lang="en-US" altLang="ja-JP" sz="3000" b="1" dirty="0"/>
          </a:p>
          <a:p>
            <a:endParaRPr lang="en-US" altLang="ja-JP" sz="3000" b="1" dirty="0"/>
          </a:p>
          <a:p>
            <a:endParaRPr lang="en-US" altLang="ja-JP" sz="3000" dirty="0"/>
          </a:p>
          <a:p>
            <a:endParaRPr kumimoji="1" lang="ja-JP" altLang="en-US" dirty="0"/>
          </a:p>
        </p:txBody>
      </p:sp>
      <p:sp>
        <p:nvSpPr>
          <p:cNvPr id="19" name="フッター プレースホルダー 18">
            <a:extLst>
              <a:ext uri="{FF2B5EF4-FFF2-40B4-BE49-F238E27FC236}">
                <a16:creationId xmlns:a16="http://schemas.microsoft.com/office/drawing/2014/main" id="{17573197-0B0E-5A11-9EB5-EEBEAD5C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20" name="スライド番号プレースホルダー 19">
            <a:extLst>
              <a:ext uri="{FF2B5EF4-FFF2-40B4-BE49-F238E27FC236}">
                <a16:creationId xmlns:a16="http://schemas.microsoft.com/office/drawing/2014/main" id="{38A07423-E1A2-6CFF-8FA2-4F95674C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09793D9-089E-24E0-147E-A99984505952}"/>
              </a:ext>
            </a:extLst>
          </p:cNvPr>
          <p:cNvGrpSpPr/>
          <p:nvPr/>
        </p:nvGrpSpPr>
        <p:grpSpPr>
          <a:xfrm>
            <a:off x="3104795" y="3273795"/>
            <a:ext cx="7173376" cy="2636263"/>
            <a:chOff x="2836606" y="4178710"/>
            <a:chExt cx="7173376" cy="2522820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9BDD77F-7040-6787-8DAA-711F21B2E968}"/>
                </a:ext>
              </a:extLst>
            </p:cNvPr>
            <p:cNvSpPr/>
            <p:nvPr/>
          </p:nvSpPr>
          <p:spPr>
            <a:xfrm>
              <a:off x="5004620" y="4178710"/>
              <a:ext cx="1553496" cy="6390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TiO2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D06A8F1-1CF0-CF56-5DF0-70FDA510B9E6}"/>
                </a:ext>
              </a:extLst>
            </p:cNvPr>
            <p:cNvSpPr/>
            <p:nvPr/>
          </p:nvSpPr>
          <p:spPr>
            <a:xfrm>
              <a:off x="3854245" y="4798142"/>
              <a:ext cx="3854246" cy="884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</a:rPr>
                <a:t>SrO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51B6DF5-2B3F-9A36-0183-D527071AEFE4}"/>
                </a:ext>
              </a:extLst>
            </p:cNvPr>
            <p:cNvSpPr/>
            <p:nvPr/>
          </p:nvSpPr>
          <p:spPr>
            <a:xfrm>
              <a:off x="2836606" y="6057517"/>
              <a:ext cx="5889523" cy="6440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</a:rPr>
                <a:t>SrO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960B5594-88CB-AFFA-605F-F1016FEB0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5908" y="4358150"/>
              <a:ext cx="2474074" cy="2998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D576348-A029-B2D4-E395-64DED91D50F5}"/>
                </a:ext>
              </a:extLst>
            </p:cNvPr>
            <p:cNvCxnSpPr/>
            <p:nvPr/>
          </p:nvCxnSpPr>
          <p:spPr>
            <a:xfrm>
              <a:off x="3854245" y="4798142"/>
              <a:ext cx="1150375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AA151D08-112A-FFBB-FFA4-0FEB2FABEB7A}"/>
                </a:ext>
              </a:extLst>
            </p:cNvPr>
            <p:cNvCxnSpPr/>
            <p:nvPr/>
          </p:nvCxnSpPr>
          <p:spPr>
            <a:xfrm>
              <a:off x="6558116" y="4798142"/>
              <a:ext cx="1150375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82B5AB3-DED6-2315-54AA-1EA192F0B9B0}"/>
              </a:ext>
            </a:extLst>
          </p:cNvPr>
          <p:cNvSpPr txBox="1"/>
          <p:nvPr/>
        </p:nvSpPr>
        <p:spPr>
          <a:xfrm>
            <a:off x="10477399" y="2770544"/>
            <a:ext cx="3290121" cy="270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sz="2500" dirty="0"/>
              <a:t>Oxidized:</a:t>
            </a:r>
          </a:p>
          <a:p>
            <a:r>
              <a:rPr kumimoji="1" lang="en-US" altLang="ja-JP" sz="2500" dirty="0" err="1"/>
              <a:t>SrO</a:t>
            </a:r>
            <a:r>
              <a:rPr kumimoji="1" lang="en-US" altLang="ja-JP" sz="2500" dirty="0"/>
              <a:t> </a:t>
            </a:r>
            <a:r>
              <a:rPr kumimoji="1" lang="ja-JP" altLang="en-US" sz="2500" dirty="0"/>
              <a:t>→ </a:t>
            </a:r>
            <a:r>
              <a:rPr kumimoji="1" lang="en-US" altLang="ja-JP" sz="2500" dirty="0"/>
              <a:t>Sr(OH)2</a:t>
            </a:r>
          </a:p>
          <a:p>
            <a:r>
              <a:rPr kumimoji="1" lang="en-US" altLang="ja-JP" sz="2500" dirty="0"/>
              <a:t>+carbon contaminate</a:t>
            </a:r>
          </a:p>
          <a:p>
            <a:endParaRPr kumimoji="1" lang="en-US" altLang="ja-JP" sz="2500" dirty="0"/>
          </a:p>
          <a:p>
            <a:r>
              <a:rPr kumimoji="1" lang="en-US" altLang="ja-JP" sz="2500" dirty="0"/>
              <a:t>The effect is tiny…</a:t>
            </a:r>
            <a:endParaRPr kumimoji="1" lang="ja-JP" altLang="en-US" sz="2500" dirty="0"/>
          </a:p>
        </p:txBody>
      </p:sp>
      <p:sp>
        <p:nvSpPr>
          <p:cNvPr id="21" name="日付プレースホルダー 20">
            <a:extLst>
              <a:ext uri="{FF2B5EF4-FFF2-40B4-BE49-F238E27FC236}">
                <a16:creationId xmlns:a16="http://schemas.microsoft.com/office/drawing/2014/main" id="{90BCBD78-2577-7BB4-22EA-6D3EA8C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AC29CF-E803-2B69-8278-E6B1B869E60F}"/>
              </a:ext>
            </a:extLst>
          </p:cNvPr>
          <p:cNvSpPr txBox="1"/>
          <p:nvPr/>
        </p:nvSpPr>
        <p:spPr>
          <a:xfrm>
            <a:off x="4846320" y="399800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DB1FB5F-E586-4C3F-150C-DB3F3435328F}"/>
              </a:ext>
            </a:extLst>
          </p:cNvPr>
          <p:cNvCxnSpPr/>
          <p:nvPr/>
        </p:nvCxnSpPr>
        <p:spPr>
          <a:xfrm>
            <a:off x="10553945" y="3190213"/>
            <a:ext cx="1150375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79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直線矢印コネクタ 252">
            <a:extLst>
              <a:ext uri="{FF2B5EF4-FFF2-40B4-BE49-F238E27FC236}">
                <a16:creationId xmlns:a16="http://schemas.microsoft.com/office/drawing/2014/main" id="{597E9322-7C21-3800-69C1-A9E0C6F9FEA5}"/>
              </a:ext>
            </a:extLst>
          </p:cNvPr>
          <p:cNvCxnSpPr>
            <a:cxnSpLocks/>
          </p:cNvCxnSpPr>
          <p:nvPr/>
        </p:nvCxnSpPr>
        <p:spPr>
          <a:xfrm>
            <a:off x="7826426" y="7802218"/>
            <a:ext cx="595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395184B-2D07-872F-C9B0-E924FEDF99D0}"/>
              </a:ext>
            </a:extLst>
          </p:cNvPr>
          <p:cNvCxnSpPr/>
          <p:nvPr/>
        </p:nvCxnSpPr>
        <p:spPr>
          <a:xfrm>
            <a:off x="5912225" y="7849988"/>
            <a:ext cx="4954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2C82F1DB-4039-D5D4-7B29-73C0DCA98010}"/>
              </a:ext>
            </a:extLst>
          </p:cNvPr>
          <p:cNvCxnSpPr>
            <a:cxnSpLocks/>
          </p:cNvCxnSpPr>
          <p:nvPr/>
        </p:nvCxnSpPr>
        <p:spPr>
          <a:xfrm flipH="1">
            <a:off x="2601619" y="7945522"/>
            <a:ext cx="770434" cy="1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E466800E-8782-F58F-6B58-30F7C3F6DB06}"/>
              </a:ext>
            </a:extLst>
          </p:cNvPr>
          <p:cNvCxnSpPr>
            <a:cxnSpLocks/>
          </p:cNvCxnSpPr>
          <p:nvPr/>
        </p:nvCxnSpPr>
        <p:spPr>
          <a:xfrm flipV="1">
            <a:off x="9665958" y="7742704"/>
            <a:ext cx="753039" cy="20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77923B1F-1DEA-625E-3FF7-F7E52DF80282}"/>
              </a:ext>
            </a:extLst>
          </p:cNvPr>
          <p:cNvCxnSpPr>
            <a:cxnSpLocks/>
          </p:cNvCxnSpPr>
          <p:nvPr/>
        </p:nvCxnSpPr>
        <p:spPr>
          <a:xfrm flipH="1">
            <a:off x="6580591" y="7863284"/>
            <a:ext cx="658179" cy="21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直線矢印コネクタ 249">
            <a:extLst>
              <a:ext uri="{FF2B5EF4-FFF2-40B4-BE49-F238E27FC236}">
                <a16:creationId xmlns:a16="http://schemas.microsoft.com/office/drawing/2014/main" id="{35697DFE-FEFE-21CC-626B-B00769E4CA38}"/>
              </a:ext>
            </a:extLst>
          </p:cNvPr>
          <p:cNvCxnSpPr>
            <a:cxnSpLocks/>
          </p:cNvCxnSpPr>
          <p:nvPr/>
        </p:nvCxnSpPr>
        <p:spPr>
          <a:xfrm flipH="1">
            <a:off x="8523766" y="7823786"/>
            <a:ext cx="554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A47C5F24-C206-AFE3-00C1-96A34850531A}"/>
              </a:ext>
            </a:extLst>
          </p:cNvPr>
          <p:cNvCxnSpPr>
            <a:cxnSpLocks/>
          </p:cNvCxnSpPr>
          <p:nvPr/>
        </p:nvCxnSpPr>
        <p:spPr>
          <a:xfrm flipH="1">
            <a:off x="4669423" y="7911055"/>
            <a:ext cx="655145" cy="19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直線矢印コネクタ 268">
            <a:extLst>
              <a:ext uri="{FF2B5EF4-FFF2-40B4-BE49-F238E27FC236}">
                <a16:creationId xmlns:a16="http://schemas.microsoft.com/office/drawing/2014/main" id="{570532B4-04E9-3689-E381-DF9FA62A68DB}"/>
              </a:ext>
            </a:extLst>
          </p:cNvPr>
          <p:cNvCxnSpPr>
            <a:cxnSpLocks/>
          </p:cNvCxnSpPr>
          <p:nvPr/>
        </p:nvCxnSpPr>
        <p:spPr>
          <a:xfrm flipV="1">
            <a:off x="3959710" y="7879374"/>
            <a:ext cx="657894" cy="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CF8C3F-8F1F-71D9-87F4-6EB3E08D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70" y="1752975"/>
            <a:ext cx="13895448" cy="4908346"/>
          </a:xfrm>
        </p:spPr>
        <p:txBody>
          <a:bodyPr>
            <a:normAutofit lnSpcReduction="10000"/>
          </a:bodyPr>
          <a:lstStyle/>
          <a:p>
            <a:r>
              <a:rPr lang="en-US" altLang="ja-JP" sz="3000" dirty="0"/>
              <a:t>Usually: huge number of scattering paths</a:t>
            </a:r>
          </a:p>
          <a:p>
            <a:pPr lvl="1"/>
            <a:endParaRPr lang="en-US" altLang="ja-JP" sz="2413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(Calculation time) </a:t>
            </a:r>
            <a:r>
              <a:rPr lang="ja-JP" altLang="en-US" dirty="0">
                <a:solidFill>
                  <a:srgbClr val="FF0000"/>
                </a:solidFill>
              </a:rPr>
              <a:t>∝</a:t>
            </a:r>
            <a:r>
              <a:rPr lang="en-US" altLang="ja-JP" dirty="0">
                <a:solidFill>
                  <a:srgbClr val="FF0000"/>
                </a:solidFill>
              </a:rPr>
              <a:t>(Number of paths)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3000" dirty="0"/>
              <a:t>Forward or Backward </a:t>
            </a:r>
            <a:r>
              <a:rPr lang="en-US" altLang="ja-JP" sz="3000" dirty="0" err="1"/>
              <a:t>Filterings</a:t>
            </a:r>
            <a:r>
              <a:rPr lang="en-US" altLang="ja-JP" sz="2200" dirty="0"/>
              <a:t>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CDBF22EA-BFAF-7F91-B18B-960A68C6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5FA482-701C-368F-446E-FB77DC9F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D1805C1B-01DD-F44F-C9B9-22B66D9D7836}"/>
              </a:ext>
            </a:extLst>
          </p:cNvPr>
          <p:cNvSpPr txBox="1"/>
          <p:nvPr/>
        </p:nvSpPr>
        <p:spPr>
          <a:xfrm>
            <a:off x="4785939" y="43336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Key</a:t>
            </a:r>
            <a:endParaRPr kumimoji="1" lang="ja-JP" altLang="en-US" sz="3000" b="1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C67CFA61-58EA-BB15-73D6-C3360B56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4BEE5-DD49-CE86-DBB9-500CDD9E74AF}"/>
              </a:ext>
            </a:extLst>
          </p:cNvPr>
          <p:cNvSpPr txBox="1"/>
          <p:nvPr/>
        </p:nvSpPr>
        <p:spPr>
          <a:xfrm>
            <a:off x="3313771" y="441692"/>
            <a:ext cx="732245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Another technical method - Path Filtering -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96906E5-5E4D-88D5-67DA-9D88DB99A455}"/>
              </a:ext>
            </a:extLst>
          </p:cNvPr>
          <p:cNvCxnSpPr>
            <a:cxnSpLocks/>
          </p:cNvCxnSpPr>
          <p:nvPr/>
        </p:nvCxnSpPr>
        <p:spPr>
          <a:xfrm flipV="1">
            <a:off x="1844890" y="2687785"/>
            <a:ext cx="495978" cy="445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E1FDEF1-4D8B-9171-D6BD-F6F5C3DE18BE}"/>
              </a:ext>
            </a:extLst>
          </p:cNvPr>
          <p:cNvCxnSpPr>
            <a:cxnSpLocks/>
          </p:cNvCxnSpPr>
          <p:nvPr/>
        </p:nvCxnSpPr>
        <p:spPr>
          <a:xfrm>
            <a:off x="1772058" y="3399220"/>
            <a:ext cx="507295" cy="50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0A84C23-784E-B8BC-638F-4A5A4D513BC1}"/>
              </a:ext>
            </a:extLst>
          </p:cNvPr>
          <p:cNvCxnSpPr>
            <a:cxnSpLocks/>
          </p:cNvCxnSpPr>
          <p:nvPr/>
        </p:nvCxnSpPr>
        <p:spPr>
          <a:xfrm flipV="1">
            <a:off x="1684585" y="2300941"/>
            <a:ext cx="0" cy="806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009B25E-F83A-E1F4-7F94-DA057AE9DC0A}"/>
              </a:ext>
            </a:extLst>
          </p:cNvPr>
          <p:cNvCxnSpPr>
            <a:cxnSpLocks/>
          </p:cNvCxnSpPr>
          <p:nvPr/>
        </p:nvCxnSpPr>
        <p:spPr>
          <a:xfrm flipH="1" flipV="1">
            <a:off x="1038008" y="2665206"/>
            <a:ext cx="438464" cy="420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A01DBD13-4785-0075-A922-E0754ACE0478}"/>
              </a:ext>
            </a:extLst>
          </p:cNvPr>
          <p:cNvCxnSpPr>
            <a:cxnSpLocks/>
          </p:cNvCxnSpPr>
          <p:nvPr/>
        </p:nvCxnSpPr>
        <p:spPr>
          <a:xfrm flipH="1">
            <a:off x="559612" y="3256630"/>
            <a:ext cx="85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CD730F-E0E7-356B-12EA-DA43C3584BBD}"/>
              </a:ext>
            </a:extLst>
          </p:cNvPr>
          <p:cNvCxnSpPr>
            <a:cxnSpLocks/>
          </p:cNvCxnSpPr>
          <p:nvPr/>
        </p:nvCxnSpPr>
        <p:spPr>
          <a:xfrm flipH="1">
            <a:off x="1017003" y="3502235"/>
            <a:ext cx="545583" cy="453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429EE54F-BAB3-DEA3-AF09-0E81D279E537}"/>
              </a:ext>
            </a:extLst>
          </p:cNvPr>
          <p:cNvCxnSpPr/>
          <p:nvPr/>
        </p:nvCxnSpPr>
        <p:spPr>
          <a:xfrm>
            <a:off x="3721342" y="3232031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>
            <a:extLst>
              <a:ext uri="{FF2B5EF4-FFF2-40B4-BE49-F238E27FC236}">
                <a16:creationId xmlns:a16="http://schemas.microsoft.com/office/drawing/2014/main" id="{043214C7-6FA8-D0CE-7772-5C71831AE582}"/>
              </a:ext>
            </a:extLst>
          </p:cNvPr>
          <p:cNvCxnSpPr>
            <a:cxnSpLocks/>
          </p:cNvCxnSpPr>
          <p:nvPr/>
        </p:nvCxnSpPr>
        <p:spPr>
          <a:xfrm flipV="1">
            <a:off x="3701567" y="2791536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C7484BA4-BBE3-82B9-627B-539C48E62471}"/>
              </a:ext>
            </a:extLst>
          </p:cNvPr>
          <p:cNvCxnSpPr>
            <a:cxnSpLocks/>
          </p:cNvCxnSpPr>
          <p:nvPr/>
        </p:nvCxnSpPr>
        <p:spPr>
          <a:xfrm>
            <a:off x="3609547" y="3499796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7B1D2AD2-08FB-A468-082E-434D55029062}"/>
              </a:ext>
            </a:extLst>
          </p:cNvPr>
          <p:cNvCxnSpPr>
            <a:cxnSpLocks/>
          </p:cNvCxnSpPr>
          <p:nvPr/>
        </p:nvCxnSpPr>
        <p:spPr>
          <a:xfrm flipV="1">
            <a:off x="3421043" y="2463830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728ED6A3-F2C4-6CE5-00F3-41161F5888A1}"/>
              </a:ext>
            </a:extLst>
          </p:cNvPr>
          <p:cNvCxnSpPr>
            <a:cxnSpLocks/>
          </p:cNvCxnSpPr>
          <p:nvPr/>
        </p:nvCxnSpPr>
        <p:spPr>
          <a:xfrm flipH="1" flipV="1">
            <a:off x="2813155" y="2759755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3FF0426-E8F1-E0DF-CA3F-71A9915F42AC}"/>
              </a:ext>
            </a:extLst>
          </p:cNvPr>
          <p:cNvCxnSpPr>
            <a:cxnSpLocks/>
          </p:cNvCxnSpPr>
          <p:nvPr/>
        </p:nvCxnSpPr>
        <p:spPr>
          <a:xfrm flipH="1">
            <a:off x="2601619" y="327077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77936AE2-AC38-F840-A982-DB19722F79D1}"/>
              </a:ext>
            </a:extLst>
          </p:cNvPr>
          <p:cNvCxnSpPr>
            <a:cxnSpLocks/>
          </p:cNvCxnSpPr>
          <p:nvPr/>
        </p:nvCxnSpPr>
        <p:spPr>
          <a:xfrm flipH="1">
            <a:off x="2806925" y="3502235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80696DCB-5E5E-CA7F-739C-8A0C6B799C64}"/>
              </a:ext>
            </a:extLst>
          </p:cNvPr>
          <p:cNvCxnSpPr/>
          <p:nvPr/>
        </p:nvCxnSpPr>
        <p:spPr>
          <a:xfrm>
            <a:off x="5532021" y="3200067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9D502A75-E298-BDB1-9304-6045FB68F8B4}"/>
              </a:ext>
            </a:extLst>
          </p:cNvPr>
          <p:cNvCxnSpPr>
            <a:cxnSpLocks/>
          </p:cNvCxnSpPr>
          <p:nvPr/>
        </p:nvCxnSpPr>
        <p:spPr>
          <a:xfrm flipV="1">
            <a:off x="5512245" y="2759573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2A7CD457-0947-16CF-406B-9172C3AE46F1}"/>
              </a:ext>
            </a:extLst>
          </p:cNvPr>
          <p:cNvCxnSpPr>
            <a:cxnSpLocks/>
          </p:cNvCxnSpPr>
          <p:nvPr/>
        </p:nvCxnSpPr>
        <p:spPr>
          <a:xfrm>
            <a:off x="5420225" y="3467833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9021ECE3-1937-8EC6-75A8-550554053600}"/>
              </a:ext>
            </a:extLst>
          </p:cNvPr>
          <p:cNvCxnSpPr>
            <a:cxnSpLocks/>
          </p:cNvCxnSpPr>
          <p:nvPr/>
        </p:nvCxnSpPr>
        <p:spPr>
          <a:xfrm flipV="1">
            <a:off x="5231721" y="2431866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3D522887-2089-E580-A144-619AB89E2D57}"/>
              </a:ext>
            </a:extLst>
          </p:cNvPr>
          <p:cNvCxnSpPr>
            <a:cxnSpLocks/>
          </p:cNvCxnSpPr>
          <p:nvPr/>
        </p:nvCxnSpPr>
        <p:spPr>
          <a:xfrm flipH="1" flipV="1">
            <a:off x="4623833" y="2727791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2A4A5D99-024F-990F-0FD0-D077668AD3FB}"/>
              </a:ext>
            </a:extLst>
          </p:cNvPr>
          <p:cNvCxnSpPr>
            <a:cxnSpLocks/>
          </p:cNvCxnSpPr>
          <p:nvPr/>
        </p:nvCxnSpPr>
        <p:spPr>
          <a:xfrm flipH="1">
            <a:off x="4412297" y="3229975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7B3AC02B-7011-99EB-2AFA-38FFDECAA8E2}"/>
              </a:ext>
            </a:extLst>
          </p:cNvPr>
          <p:cNvCxnSpPr>
            <a:cxnSpLocks/>
          </p:cNvCxnSpPr>
          <p:nvPr/>
        </p:nvCxnSpPr>
        <p:spPr>
          <a:xfrm flipH="1">
            <a:off x="4617604" y="34702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67A1A4C8-AA64-F09C-C01C-BDFD0CDE8200}"/>
              </a:ext>
            </a:extLst>
          </p:cNvPr>
          <p:cNvCxnSpPr/>
          <p:nvPr/>
        </p:nvCxnSpPr>
        <p:spPr>
          <a:xfrm>
            <a:off x="7307169" y="3155767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72684466-3D5F-FBE5-E35C-F514BDF1E066}"/>
              </a:ext>
            </a:extLst>
          </p:cNvPr>
          <p:cNvCxnSpPr>
            <a:cxnSpLocks/>
          </p:cNvCxnSpPr>
          <p:nvPr/>
        </p:nvCxnSpPr>
        <p:spPr>
          <a:xfrm flipV="1">
            <a:off x="7287394" y="2715272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1462F5D5-EEB2-93DA-6B2A-4DBD16523E78}"/>
              </a:ext>
            </a:extLst>
          </p:cNvPr>
          <p:cNvCxnSpPr>
            <a:cxnSpLocks/>
          </p:cNvCxnSpPr>
          <p:nvPr/>
        </p:nvCxnSpPr>
        <p:spPr>
          <a:xfrm>
            <a:off x="7195373" y="3423532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A3854960-F3B5-DA3E-5542-42AF76F63E9A}"/>
              </a:ext>
            </a:extLst>
          </p:cNvPr>
          <p:cNvCxnSpPr>
            <a:cxnSpLocks/>
          </p:cNvCxnSpPr>
          <p:nvPr/>
        </p:nvCxnSpPr>
        <p:spPr>
          <a:xfrm flipV="1">
            <a:off x="7006869" y="2387566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53E7C95-0880-DA0D-2DDA-1A1C77E6FC0C}"/>
              </a:ext>
            </a:extLst>
          </p:cNvPr>
          <p:cNvCxnSpPr>
            <a:cxnSpLocks/>
          </p:cNvCxnSpPr>
          <p:nvPr/>
        </p:nvCxnSpPr>
        <p:spPr>
          <a:xfrm flipH="1" flipV="1">
            <a:off x="6398981" y="2683491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122E8F0B-6E96-4C16-F8F2-3BC368F7D769}"/>
              </a:ext>
            </a:extLst>
          </p:cNvPr>
          <p:cNvCxnSpPr>
            <a:cxnSpLocks/>
          </p:cNvCxnSpPr>
          <p:nvPr/>
        </p:nvCxnSpPr>
        <p:spPr>
          <a:xfrm flipH="1">
            <a:off x="6187445" y="318024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07C1A181-14D3-F705-03E7-02CFF7C3849A}"/>
              </a:ext>
            </a:extLst>
          </p:cNvPr>
          <p:cNvCxnSpPr>
            <a:cxnSpLocks/>
          </p:cNvCxnSpPr>
          <p:nvPr/>
        </p:nvCxnSpPr>
        <p:spPr>
          <a:xfrm flipH="1">
            <a:off x="6392752" y="34259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FDC392C4-DE7D-7B26-8B6F-68B07FBFF910}"/>
              </a:ext>
            </a:extLst>
          </p:cNvPr>
          <p:cNvCxnSpPr/>
          <p:nvPr/>
        </p:nvCxnSpPr>
        <p:spPr>
          <a:xfrm>
            <a:off x="9013071" y="3119138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4811F6CC-A19D-3CE6-D6CF-3B14C7B8DCDE}"/>
              </a:ext>
            </a:extLst>
          </p:cNvPr>
          <p:cNvCxnSpPr>
            <a:cxnSpLocks/>
          </p:cNvCxnSpPr>
          <p:nvPr/>
        </p:nvCxnSpPr>
        <p:spPr>
          <a:xfrm flipV="1">
            <a:off x="8993296" y="2678644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2F8BAE93-DDE7-EB3B-9080-B058AE97A546}"/>
              </a:ext>
            </a:extLst>
          </p:cNvPr>
          <p:cNvCxnSpPr>
            <a:cxnSpLocks/>
          </p:cNvCxnSpPr>
          <p:nvPr/>
        </p:nvCxnSpPr>
        <p:spPr>
          <a:xfrm>
            <a:off x="8901276" y="3386904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EBFDFD7-C0D8-0A7C-F6D4-870C2B2E4D4C}"/>
              </a:ext>
            </a:extLst>
          </p:cNvPr>
          <p:cNvCxnSpPr>
            <a:cxnSpLocks/>
          </p:cNvCxnSpPr>
          <p:nvPr/>
        </p:nvCxnSpPr>
        <p:spPr>
          <a:xfrm flipV="1">
            <a:off x="8712772" y="2350937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05221CFA-2BF1-535D-CC51-D644416FB108}"/>
              </a:ext>
            </a:extLst>
          </p:cNvPr>
          <p:cNvCxnSpPr>
            <a:cxnSpLocks/>
          </p:cNvCxnSpPr>
          <p:nvPr/>
        </p:nvCxnSpPr>
        <p:spPr>
          <a:xfrm flipH="1" flipV="1">
            <a:off x="8104884" y="2646862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CE3BBD85-9545-9154-1E0F-EBC5E6ECFE33}"/>
              </a:ext>
            </a:extLst>
          </p:cNvPr>
          <p:cNvCxnSpPr>
            <a:cxnSpLocks/>
          </p:cNvCxnSpPr>
          <p:nvPr/>
        </p:nvCxnSpPr>
        <p:spPr>
          <a:xfrm flipH="1">
            <a:off x="7911387" y="318024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FD74C0D-E22F-DAAE-DD8E-6446D3D86627}"/>
              </a:ext>
            </a:extLst>
          </p:cNvPr>
          <p:cNvCxnSpPr>
            <a:cxnSpLocks/>
          </p:cNvCxnSpPr>
          <p:nvPr/>
        </p:nvCxnSpPr>
        <p:spPr>
          <a:xfrm flipH="1">
            <a:off x="8118473" y="34259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1B54A5-AE32-5FDA-F476-177904D9DB37}"/>
              </a:ext>
            </a:extLst>
          </p:cNvPr>
          <p:cNvCxnSpPr/>
          <p:nvPr/>
        </p:nvCxnSpPr>
        <p:spPr>
          <a:xfrm>
            <a:off x="2075167" y="3280385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266">
            <a:extLst>
              <a:ext uri="{FF2B5EF4-FFF2-40B4-BE49-F238E27FC236}">
                <a16:creationId xmlns:a16="http://schemas.microsoft.com/office/drawing/2014/main" id="{22986066-BB38-B51C-49AD-1CC0FFB91C80}"/>
              </a:ext>
            </a:extLst>
          </p:cNvPr>
          <p:cNvCxnSpPr>
            <a:cxnSpLocks/>
          </p:cNvCxnSpPr>
          <p:nvPr/>
        </p:nvCxnSpPr>
        <p:spPr>
          <a:xfrm flipH="1">
            <a:off x="4669423" y="8141359"/>
            <a:ext cx="748005" cy="568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E4F150D6-509A-4D43-E94C-208098FD7BF9}"/>
              </a:ext>
            </a:extLst>
          </p:cNvPr>
          <p:cNvCxnSpPr>
            <a:cxnSpLocks/>
          </p:cNvCxnSpPr>
          <p:nvPr/>
        </p:nvCxnSpPr>
        <p:spPr>
          <a:xfrm>
            <a:off x="7705876" y="8090960"/>
            <a:ext cx="625121" cy="519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720B69D8-AEE5-B787-D23D-930D94ACA101}"/>
              </a:ext>
            </a:extLst>
          </p:cNvPr>
          <p:cNvCxnSpPr>
            <a:cxnSpLocks/>
          </p:cNvCxnSpPr>
          <p:nvPr/>
        </p:nvCxnSpPr>
        <p:spPr>
          <a:xfrm flipH="1" flipV="1">
            <a:off x="6662689" y="7021622"/>
            <a:ext cx="576080" cy="62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D135F06-F680-301F-D43A-22182BEAEC1F}"/>
              </a:ext>
            </a:extLst>
          </p:cNvPr>
          <p:cNvCxnSpPr>
            <a:cxnSpLocks/>
          </p:cNvCxnSpPr>
          <p:nvPr/>
        </p:nvCxnSpPr>
        <p:spPr>
          <a:xfrm flipH="1">
            <a:off x="6679038" y="8093588"/>
            <a:ext cx="652592" cy="49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229B9C29-2D4F-C1AC-3163-FBF6452FC312}"/>
              </a:ext>
            </a:extLst>
          </p:cNvPr>
          <p:cNvCxnSpPr>
            <a:cxnSpLocks/>
          </p:cNvCxnSpPr>
          <p:nvPr/>
        </p:nvCxnSpPr>
        <p:spPr>
          <a:xfrm>
            <a:off x="9545408" y="8051462"/>
            <a:ext cx="678552" cy="559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869F820-BCE9-653D-3086-6D203DF6F3A5}"/>
              </a:ext>
            </a:extLst>
          </p:cNvPr>
          <p:cNvCxnSpPr>
            <a:cxnSpLocks/>
          </p:cNvCxnSpPr>
          <p:nvPr/>
        </p:nvCxnSpPr>
        <p:spPr>
          <a:xfrm flipH="1">
            <a:off x="8468104" y="8054090"/>
            <a:ext cx="703058" cy="49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BE751230-A969-8D78-26B7-051DE96EC13E}"/>
              </a:ext>
            </a:extLst>
          </p:cNvPr>
          <p:cNvCxnSpPr>
            <a:cxnSpLocks/>
          </p:cNvCxnSpPr>
          <p:nvPr/>
        </p:nvCxnSpPr>
        <p:spPr>
          <a:xfrm>
            <a:off x="5763536" y="8094255"/>
            <a:ext cx="358285" cy="32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264">
            <a:extLst>
              <a:ext uri="{FF2B5EF4-FFF2-40B4-BE49-F238E27FC236}">
                <a16:creationId xmlns:a16="http://schemas.microsoft.com/office/drawing/2014/main" id="{D27B1032-7549-2D9D-F177-F03B14FA2124}"/>
              </a:ext>
            </a:extLst>
          </p:cNvPr>
          <p:cNvCxnSpPr>
            <a:cxnSpLocks/>
          </p:cNvCxnSpPr>
          <p:nvPr/>
        </p:nvCxnSpPr>
        <p:spPr>
          <a:xfrm flipH="1" flipV="1">
            <a:off x="4761790" y="7149058"/>
            <a:ext cx="562778" cy="54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5FACD0C0-EB63-FD6C-6711-9D6FABED625A}"/>
              </a:ext>
            </a:extLst>
          </p:cNvPr>
          <p:cNvCxnSpPr>
            <a:cxnSpLocks/>
          </p:cNvCxnSpPr>
          <p:nvPr/>
        </p:nvCxnSpPr>
        <p:spPr>
          <a:xfrm flipV="1">
            <a:off x="5588402" y="7021622"/>
            <a:ext cx="0" cy="518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3729F4CB-EAEE-23D4-05DF-414A222F89CB}"/>
              </a:ext>
            </a:extLst>
          </p:cNvPr>
          <p:cNvCxnSpPr>
            <a:cxnSpLocks/>
          </p:cNvCxnSpPr>
          <p:nvPr/>
        </p:nvCxnSpPr>
        <p:spPr>
          <a:xfrm flipH="1">
            <a:off x="2806925" y="8175826"/>
            <a:ext cx="657989" cy="44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直線矢印コネクタ 270">
            <a:extLst>
              <a:ext uri="{FF2B5EF4-FFF2-40B4-BE49-F238E27FC236}">
                <a16:creationId xmlns:a16="http://schemas.microsoft.com/office/drawing/2014/main" id="{2F3237FD-DB09-DCDD-C722-BD5E7326DB23}"/>
              </a:ext>
            </a:extLst>
          </p:cNvPr>
          <p:cNvCxnSpPr>
            <a:cxnSpLocks/>
          </p:cNvCxnSpPr>
          <p:nvPr/>
        </p:nvCxnSpPr>
        <p:spPr>
          <a:xfrm>
            <a:off x="3853806" y="8137482"/>
            <a:ext cx="599499" cy="6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直線矢印コネクタ 269">
            <a:extLst>
              <a:ext uri="{FF2B5EF4-FFF2-40B4-BE49-F238E27FC236}">
                <a16:creationId xmlns:a16="http://schemas.microsoft.com/office/drawing/2014/main" id="{D5D642B5-44AE-36D9-424C-E736659B7E43}"/>
              </a:ext>
            </a:extLst>
          </p:cNvPr>
          <p:cNvCxnSpPr>
            <a:cxnSpLocks/>
          </p:cNvCxnSpPr>
          <p:nvPr/>
        </p:nvCxnSpPr>
        <p:spPr>
          <a:xfrm flipV="1">
            <a:off x="3938388" y="7199160"/>
            <a:ext cx="679216" cy="514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8D89A29D-20B0-3A39-958C-DBC4F60C6304}"/>
              </a:ext>
            </a:extLst>
          </p:cNvPr>
          <p:cNvCxnSpPr>
            <a:cxnSpLocks/>
          </p:cNvCxnSpPr>
          <p:nvPr/>
        </p:nvCxnSpPr>
        <p:spPr>
          <a:xfrm flipV="1">
            <a:off x="3635887" y="6815623"/>
            <a:ext cx="0" cy="75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直線矢印コネクタ 272">
            <a:extLst>
              <a:ext uri="{FF2B5EF4-FFF2-40B4-BE49-F238E27FC236}">
                <a16:creationId xmlns:a16="http://schemas.microsoft.com/office/drawing/2014/main" id="{4653D55A-25AF-2498-6D02-23AF4764DE0A}"/>
              </a:ext>
            </a:extLst>
          </p:cNvPr>
          <p:cNvCxnSpPr>
            <a:cxnSpLocks/>
          </p:cNvCxnSpPr>
          <p:nvPr/>
        </p:nvCxnSpPr>
        <p:spPr>
          <a:xfrm flipH="1" flipV="1">
            <a:off x="2806925" y="7253452"/>
            <a:ext cx="565127" cy="473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直線矢印コネクタ 261">
            <a:extLst>
              <a:ext uri="{FF2B5EF4-FFF2-40B4-BE49-F238E27FC236}">
                <a16:creationId xmlns:a16="http://schemas.microsoft.com/office/drawing/2014/main" id="{5CBE7E66-A135-2AEF-8795-524C79ED1574}"/>
              </a:ext>
            </a:extLst>
          </p:cNvPr>
          <p:cNvCxnSpPr>
            <a:cxnSpLocks/>
          </p:cNvCxnSpPr>
          <p:nvPr/>
        </p:nvCxnSpPr>
        <p:spPr>
          <a:xfrm flipV="1">
            <a:off x="5890903" y="7374988"/>
            <a:ext cx="377959" cy="30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CB1A0C5C-CEB7-E9BF-1DAA-4E30EAE4E7D4}"/>
              </a:ext>
            </a:extLst>
          </p:cNvPr>
          <p:cNvCxnSpPr>
            <a:cxnSpLocks/>
          </p:cNvCxnSpPr>
          <p:nvPr/>
        </p:nvCxnSpPr>
        <p:spPr>
          <a:xfrm flipV="1">
            <a:off x="7805106" y="7143419"/>
            <a:ext cx="582873" cy="488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5A9575B9-CCF9-23B5-7971-6599A9834F50}"/>
              </a:ext>
            </a:extLst>
          </p:cNvPr>
          <p:cNvCxnSpPr>
            <a:cxnSpLocks/>
          </p:cNvCxnSpPr>
          <p:nvPr/>
        </p:nvCxnSpPr>
        <p:spPr>
          <a:xfrm flipV="1">
            <a:off x="7502603" y="6815623"/>
            <a:ext cx="0" cy="677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EE136571-DC60-D500-3266-05A97670062A}"/>
              </a:ext>
            </a:extLst>
          </p:cNvPr>
          <p:cNvCxnSpPr>
            <a:cxnSpLocks/>
          </p:cNvCxnSpPr>
          <p:nvPr/>
        </p:nvCxnSpPr>
        <p:spPr>
          <a:xfrm flipV="1">
            <a:off x="9644638" y="7066639"/>
            <a:ext cx="673066" cy="525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97532AB4-24A1-4D18-5B44-DE3380A87D3A}"/>
              </a:ext>
            </a:extLst>
          </p:cNvPr>
          <p:cNvCxnSpPr>
            <a:cxnSpLocks/>
          </p:cNvCxnSpPr>
          <p:nvPr/>
        </p:nvCxnSpPr>
        <p:spPr>
          <a:xfrm flipV="1">
            <a:off x="9342135" y="6815623"/>
            <a:ext cx="1664" cy="637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A3DC3D84-2DC6-ED24-D22D-D980F133219F}"/>
              </a:ext>
            </a:extLst>
          </p:cNvPr>
          <p:cNvCxnSpPr>
            <a:cxnSpLocks/>
          </p:cNvCxnSpPr>
          <p:nvPr/>
        </p:nvCxnSpPr>
        <p:spPr>
          <a:xfrm flipH="1" flipV="1">
            <a:off x="8523766" y="7095388"/>
            <a:ext cx="554535" cy="51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A7E2ABD2-5469-24B8-0890-1617325F0A54}"/>
              </a:ext>
            </a:extLst>
          </p:cNvPr>
          <p:cNvCxnSpPr>
            <a:cxnSpLocks/>
          </p:cNvCxnSpPr>
          <p:nvPr/>
        </p:nvCxnSpPr>
        <p:spPr>
          <a:xfrm flipV="1">
            <a:off x="2003811" y="7287722"/>
            <a:ext cx="530772" cy="39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2DA62449-7F95-571E-70BF-BD9A409D0BA7}"/>
              </a:ext>
            </a:extLst>
          </p:cNvPr>
          <p:cNvCxnSpPr>
            <a:cxnSpLocks/>
          </p:cNvCxnSpPr>
          <p:nvPr/>
        </p:nvCxnSpPr>
        <p:spPr>
          <a:xfrm>
            <a:off x="1904582" y="8138738"/>
            <a:ext cx="630001" cy="559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891EFFD6-4232-24AB-03DB-2B306F78DFB1}"/>
              </a:ext>
            </a:extLst>
          </p:cNvPr>
          <p:cNvCxnSpPr>
            <a:cxnSpLocks/>
          </p:cNvCxnSpPr>
          <p:nvPr/>
        </p:nvCxnSpPr>
        <p:spPr>
          <a:xfrm flipH="1" flipV="1">
            <a:off x="1677916" y="6815623"/>
            <a:ext cx="23396" cy="724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FEDB8E68-6DB0-4616-25C1-1F1789FF7704}"/>
              </a:ext>
            </a:extLst>
          </p:cNvPr>
          <p:cNvCxnSpPr>
            <a:cxnSpLocks/>
          </p:cNvCxnSpPr>
          <p:nvPr/>
        </p:nvCxnSpPr>
        <p:spPr>
          <a:xfrm flipH="1" flipV="1">
            <a:off x="818353" y="7191282"/>
            <a:ext cx="619125" cy="501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C3F623BD-88D4-3F46-61D9-CF5A1EDD54E9}"/>
              </a:ext>
            </a:extLst>
          </p:cNvPr>
          <p:cNvCxnSpPr>
            <a:cxnSpLocks/>
          </p:cNvCxnSpPr>
          <p:nvPr/>
        </p:nvCxnSpPr>
        <p:spPr>
          <a:xfrm flipH="1">
            <a:off x="559612" y="7876525"/>
            <a:ext cx="813277" cy="2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CC0743B9-18E3-B65B-7B83-1F4DD32B6F76}"/>
              </a:ext>
            </a:extLst>
          </p:cNvPr>
          <p:cNvCxnSpPr>
            <a:cxnSpLocks/>
          </p:cNvCxnSpPr>
          <p:nvPr/>
        </p:nvCxnSpPr>
        <p:spPr>
          <a:xfrm flipH="1">
            <a:off x="818353" y="8141369"/>
            <a:ext cx="711986" cy="557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C1354B85-1EAA-CBA7-0F10-24C4049EF573}"/>
              </a:ext>
            </a:extLst>
          </p:cNvPr>
          <p:cNvCxnSpPr>
            <a:cxnSpLocks/>
          </p:cNvCxnSpPr>
          <p:nvPr/>
        </p:nvCxnSpPr>
        <p:spPr>
          <a:xfrm>
            <a:off x="2061440" y="7904823"/>
            <a:ext cx="540179" cy="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51F94B8-E307-DB65-E2C3-D7FE3161EF0D}"/>
              </a:ext>
            </a:extLst>
          </p:cNvPr>
          <p:cNvGrpSpPr/>
          <p:nvPr/>
        </p:nvGrpSpPr>
        <p:grpSpPr>
          <a:xfrm rot="5400000">
            <a:off x="3274175" y="7596106"/>
            <a:ext cx="1559438" cy="719484"/>
            <a:chOff x="-1877005" y="2488891"/>
            <a:chExt cx="1443426" cy="448344"/>
          </a:xfrm>
        </p:grpSpPr>
        <p:sp>
          <p:nvSpPr>
            <p:cNvPr id="21" name="object 48">
              <a:extLst>
                <a:ext uri="{FF2B5EF4-FFF2-40B4-BE49-F238E27FC236}">
                  <a16:creationId xmlns:a16="http://schemas.microsoft.com/office/drawing/2014/main" id="{B83D9F95-03F7-7F9C-0156-4686440102D6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0B1735DF-CBBA-72DE-5875-58E6CD19508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7">
              <a:extLst>
                <a:ext uri="{FF2B5EF4-FFF2-40B4-BE49-F238E27FC236}">
                  <a16:creationId xmlns:a16="http://schemas.microsoft.com/office/drawing/2014/main" id="{7C098DBC-F8DA-4DE5-2397-F296519D067F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AD9B1C15-F90F-F8DE-F231-64F51D5AACF7}"/>
              </a:ext>
            </a:extLst>
          </p:cNvPr>
          <p:cNvGrpSpPr/>
          <p:nvPr/>
        </p:nvGrpSpPr>
        <p:grpSpPr>
          <a:xfrm rot="5400000">
            <a:off x="7085655" y="7502040"/>
            <a:ext cx="1559438" cy="719484"/>
            <a:chOff x="-1877005" y="2488891"/>
            <a:chExt cx="1443426" cy="448344"/>
          </a:xfrm>
        </p:grpSpPr>
        <p:sp>
          <p:nvSpPr>
            <p:cNvPr id="47" name="object 48">
              <a:extLst>
                <a:ext uri="{FF2B5EF4-FFF2-40B4-BE49-F238E27FC236}">
                  <a16:creationId xmlns:a16="http://schemas.microsoft.com/office/drawing/2014/main" id="{63E43ED1-FFD8-C9CE-C4E0-7EB86259C627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5">
              <a:extLst>
                <a:ext uri="{FF2B5EF4-FFF2-40B4-BE49-F238E27FC236}">
                  <a16:creationId xmlns:a16="http://schemas.microsoft.com/office/drawing/2014/main" id="{2A94AC3A-0E0D-DD39-331E-FB68D9D2816E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7">
              <a:extLst>
                <a:ext uri="{FF2B5EF4-FFF2-40B4-BE49-F238E27FC236}">
                  <a16:creationId xmlns:a16="http://schemas.microsoft.com/office/drawing/2014/main" id="{8ABD9FDB-65A9-37BF-4A67-E6894FF5A76A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1FF484A1-4D5F-C8E6-098A-B7043A8D79DF}"/>
              </a:ext>
            </a:extLst>
          </p:cNvPr>
          <p:cNvGrpSpPr/>
          <p:nvPr/>
        </p:nvGrpSpPr>
        <p:grpSpPr>
          <a:xfrm rot="5400000">
            <a:off x="5168425" y="7517193"/>
            <a:ext cx="1559438" cy="719484"/>
            <a:chOff x="-1877005" y="2488891"/>
            <a:chExt cx="1443426" cy="448344"/>
          </a:xfrm>
        </p:grpSpPr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41703941-B231-77E6-F622-DDF31D3BDA03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EA8A28CE-FC43-AA04-FE7B-CFC8C81AC1F6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5DF27BAC-F792-9BFA-5CBF-F2DC1E62F77B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8F11396-4C85-50AB-6CE1-1CE92A482DE6}"/>
              </a:ext>
            </a:extLst>
          </p:cNvPr>
          <p:cNvGrpSpPr/>
          <p:nvPr/>
        </p:nvGrpSpPr>
        <p:grpSpPr>
          <a:xfrm rot="5400000">
            <a:off x="1257939" y="7570796"/>
            <a:ext cx="1559438" cy="719484"/>
            <a:chOff x="-1877005" y="2488891"/>
            <a:chExt cx="1443426" cy="448344"/>
          </a:xfrm>
        </p:grpSpPr>
        <p:sp>
          <p:nvSpPr>
            <p:cNvPr id="59" name="object 48">
              <a:extLst>
                <a:ext uri="{FF2B5EF4-FFF2-40B4-BE49-F238E27FC236}">
                  <a16:creationId xmlns:a16="http://schemas.microsoft.com/office/drawing/2014/main" id="{5F03370E-3156-A294-0244-997EFA91281A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11A33C62-4430-5149-E11D-492B439E6C71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E4E3521-481D-97BE-12B5-BA679A3E6A3F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D3B690CC-7DB0-1ED3-B49D-6C7CD3362D13}"/>
              </a:ext>
            </a:extLst>
          </p:cNvPr>
          <p:cNvGrpSpPr/>
          <p:nvPr/>
        </p:nvGrpSpPr>
        <p:grpSpPr>
          <a:xfrm rot="5400000">
            <a:off x="8963688" y="7464044"/>
            <a:ext cx="1559438" cy="719484"/>
            <a:chOff x="-1877005" y="2488891"/>
            <a:chExt cx="1443426" cy="448344"/>
          </a:xfrm>
        </p:grpSpPr>
        <p:sp>
          <p:nvSpPr>
            <p:cNvPr id="67" name="object 48">
              <a:extLst>
                <a:ext uri="{FF2B5EF4-FFF2-40B4-BE49-F238E27FC236}">
                  <a16:creationId xmlns:a16="http://schemas.microsoft.com/office/drawing/2014/main" id="{E56C0217-B9B9-2F58-9F47-3A4976EF78AF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D3D1CC3-7ECF-14CB-282E-0C300BFA407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7">
              <a:extLst>
                <a:ext uri="{FF2B5EF4-FFF2-40B4-BE49-F238E27FC236}">
                  <a16:creationId xmlns:a16="http://schemas.microsoft.com/office/drawing/2014/main" id="{20136DAB-5D5B-4B39-0F89-B19479A79460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7CD0676-1693-575A-649E-70B91AD40DCB}"/>
              </a:ext>
            </a:extLst>
          </p:cNvPr>
          <p:cNvGrpSpPr/>
          <p:nvPr/>
        </p:nvGrpSpPr>
        <p:grpSpPr>
          <a:xfrm rot="16200000">
            <a:off x="6366693" y="74916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1" name="object 48">
              <a:extLst>
                <a:ext uri="{FF2B5EF4-FFF2-40B4-BE49-F238E27FC236}">
                  <a16:creationId xmlns:a16="http://schemas.microsoft.com/office/drawing/2014/main" id="{44556753-1D91-2418-0A82-E17484C310C7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5">
              <a:extLst>
                <a:ext uri="{FF2B5EF4-FFF2-40B4-BE49-F238E27FC236}">
                  <a16:creationId xmlns:a16="http://schemas.microsoft.com/office/drawing/2014/main" id="{AB066F37-D4A2-A430-2908-E23A64026821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7">
              <a:extLst>
                <a:ext uri="{FF2B5EF4-FFF2-40B4-BE49-F238E27FC236}">
                  <a16:creationId xmlns:a16="http://schemas.microsoft.com/office/drawing/2014/main" id="{5F66F9A5-4FFC-9350-05C9-C5B1070B8A86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3B30FC32-9989-B67C-496A-C9C00306AFE4}"/>
              </a:ext>
            </a:extLst>
          </p:cNvPr>
          <p:cNvGrpSpPr/>
          <p:nvPr/>
        </p:nvGrpSpPr>
        <p:grpSpPr>
          <a:xfrm rot="16200000">
            <a:off x="4414179" y="751332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5" name="object 48">
              <a:extLst>
                <a:ext uri="{FF2B5EF4-FFF2-40B4-BE49-F238E27FC236}">
                  <a16:creationId xmlns:a16="http://schemas.microsoft.com/office/drawing/2014/main" id="{7FAC14DF-20F7-F98D-EF9F-D4439D3EF74E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A985AFD3-0ADD-6A92-C2C2-6B8A600044AE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7">
              <a:extLst>
                <a:ext uri="{FF2B5EF4-FFF2-40B4-BE49-F238E27FC236}">
                  <a16:creationId xmlns:a16="http://schemas.microsoft.com/office/drawing/2014/main" id="{FC0BA649-A593-BD24-B180-5312DFD9AE18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058D3F5-B079-C11D-6F2A-181D97064F27}"/>
              </a:ext>
            </a:extLst>
          </p:cNvPr>
          <p:cNvGrpSpPr/>
          <p:nvPr/>
        </p:nvGrpSpPr>
        <p:grpSpPr>
          <a:xfrm rot="16200000">
            <a:off x="8237490" y="74916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9" name="object 48">
              <a:extLst>
                <a:ext uri="{FF2B5EF4-FFF2-40B4-BE49-F238E27FC236}">
                  <a16:creationId xmlns:a16="http://schemas.microsoft.com/office/drawing/2014/main" id="{5691A226-A170-E7D8-DA33-0967A4F9BE52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5">
              <a:extLst>
                <a:ext uri="{FF2B5EF4-FFF2-40B4-BE49-F238E27FC236}">
                  <a16:creationId xmlns:a16="http://schemas.microsoft.com/office/drawing/2014/main" id="{FB868DF7-3C11-AF48-445C-C893A54DC8E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57">
              <a:extLst>
                <a:ext uri="{FF2B5EF4-FFF2-40B4-BE49-F238E27FC236}">
                  <a16:creationId xmlns:a16="http://schemas.microsoft.com/office/drawing/2014/main" id="{F30D0180-DB57-D61A-7EBB-42CC5B2F236D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05C258A4-10E1-5E10-9E5B-CC6F7736077F}"/>
              </a:ext>
            </a:extLst>
          </p:cNvPr>
          <p:cNvGrpSpPr/>
          <p:nvPr/>
        </p:nvGrpSpPr>
        <p:grpSpPr>
          <a:xfrm rot="16200000">
            <a:off x="2528413" y="7619137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103" name="object 48">
              <a:extLst>
                <a:ext uri="{FF2B5EF4-FFF2-40B4-BE49-F238E27FC236}">
                  <a16:creationId xmlns:a16="http://schemas.microsoft.com/office/drawing/2014/main" id="{0025C5E9-789B-58BB-D19E-E4A49A2515FE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5">
              <a:extLst>
                <a:ext uri="{FF2B5EF4-FFF2-40B4-BE49-F238E27FC236}">
                  <a16:creationId xmlns:a16="http://schemas.microsoft.com/office/drawing/2014/main" id="{813B3F76-BB2B-8999-A52E-C33C46ACFF72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7">
              <a:extLst>
                <a:ext uri="{FF2B5EF4-FFF2-40B4-BE49-F238E27FC236}">
                  <a16:creationId xmlns:a16="http://schemas.microsoft.com/office/drawing/2014/main" id="{F25E74A0-FEE8-D2A4-EAD5-33F885731751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2B69B614-8EC3-AF6A-336A-855361921907}"/>
              </a:ext>
            </a:extLst>
          </p:cNvPr>
          <p:cNvGrpSpPr/>
          <p:nvPr/>
        </p:nvGrpSpPr>
        <p:grpSpPr>
          <a:xfrm rot="16200000">
            <a:off x="571467" y="75591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107" name="object 48">
              <a:extLst>
                <a:ext uri="{FF2B5EF4-FFF2-40B4-BE49-F238E27FC236}">
                  <a16:creationId xmlns:a16="http://schemas.microsoft.com/office/drawing/2014/main" id="{3654999C-F6B9-AD60-13E7-6B60303B94B3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5">
              <a:extLst>
                <a:ext uri="{FF2B5EF4-FFF2-40B4-BE49-F238E27FC236}">
                  <a16:creationId xmlns:a16="http://schemas.microsoft.com/office/drawing/2014/main" id="{9C0E3C33-0882-6311-5AA4-2BBC2F042AE9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7">
              <a:extLst>
                <a:ext uri="{FF2B5EF4-FFF2-40B4-BE49-F238E27FC236}">
                  <a16:creationId xmlns:a16="http://schemas.microsoft.com/office/drawing/2014/main" id="{E16EAF2B-727E-F00A-41E7-E4E08E290A35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AED41E06-1674-7308-E33C-F48DA1DBCFA5}"/>
              </a:ext>
            </a:extLst>
          </p:cNvPr>
          <p:cNvGrpSpPr/>
          <p:nvPr/>
        </p:nvGrpSpPr>
        <p:grpSpPr>
          <a:xfrm>
            <a:off x="11204427" y="6815623"/>
            <a:ext cx="3159367" cy="1709909"/>
            <a:chOff x="11204427" y="6815623"/>
            <a:chExt cx="3159367" cy="1709909"/>
          </a:xfrm>
        </p:grpSpPr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id="{3C984FBE-0368-5D62-6B1E-D778A994B97E}"/>
                </a:ext>
              </a:extLst>
            </p:cNvPr>
            <p:cNvSpPr/>
            <p:nvPr/>
          </p:nvSpPr>
          <p:spPr>
            <a:xfrm>
              <a:off x="11204427" y="6815623"/>
              <a:ext cx="3159367" cy="1709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latin typeface="游ゴシック" panose="02110004020202020204"/>
                  <a:ea typeface="游ゴシック" panose="020B0400000000000000" pitchFamily="34" charset="-128"/>
                </a:rPr>
                <a:t>      :forward cone</a:t>
              </a:r>
            </a:p>
            <a:p>
              <a:pPr>
                <a:defRPr/>
              </a:pPr>
              <a:endParaRPr kumimoji="1" lang="en-US" altLang="ja-JP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endParaRPr>
            </a:p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latin typeface="游ゴシック" panose="02110004020202020204"/>
                  <a:ea typeface="游ゴシック" panose="020B0400000000000000" pitchFamily="34" charset="-128"/>
                </a:rPr>
                <a:t>      :backward cone</a:t>
              </a:r>
              <a:endParaRPr kumimoji="1" lang="ja-JP" altLang="en-US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endParaRPr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D2C09D3F-9C01-7867-63A0-3AE536A6C66D}"/>
                </a:ext>
              </a:extLst>
            </p:cNvPr>
            <p:cNvGrpSpPr/>
            <p:nvPr/>
          </p:nvGrpSpPr>
          <p:grpSpPr>
            <a:xfrm rot="5400000">
              <a:off x="11148419" y="7200606"/>
              <a:ext cx="612867" cy="282761"/>
              <a:chOff x="-1877005" y="2488891"/>
              <a:chExt cx="1443426" cy="448344"/>
            </a:xfrm>
          </p:grpSpPr>
          <p:sp>
            <p:nvSpPr>
              <p:cNvPr id="63" name="object 48">
                <a:extLst>
                  <a:ext uri="{FF2B5EF4-FFF2-40B4-BE49-F238E27FC236}">
                    <a16:creationId xmlns:a16="http://schemas.microsoft.com/office/drawing/2014/main" id="{93246000-C327-ED33-B8E2-598648D92A27}"/>
                  </a:ext>
                </a:extLst>
              </p:cNvPr>
              <p:cNvSpPr/>
              <p:nvPr/>
            </p:nvSpPr>
            <p:spPr>
              <a:xfrm>
                <a:off x="-1862979" y="2551790"/>
                <a:ext cx="720090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20090" h="385445">
                    <a:moveTo>
                      <a:pt x="0" y="0"/>
                    </a:moveTo>
                    <a:lnTo>
                      <a:pt x="719581" y="385318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5">
                <a:extLst>
                  <a:ext uri="{FF2B5EF4-FFF2-40B4-BE49-F238E27FC236}">
                    <a16:creationId xmlns:a16="http://schemas.microsoft.com/office/drawing/2014/main" id="{0C1467AB-DB48-E5B9-18C6-273C1E4DA521}"/>
                  </a:ext>
                </a:extLst>
              </p:cNvPr>
              <p:cNvSpPr/>
              <p:nvPr/>
            </p:nvSpPr>
            <p:spPr>
              <a:xfrm>
                <a:off x="-1153034" y="2551790"/>
                <a:ext cx="719455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19454" h="385445">
                    <a:moveTo>
                      <a:pt x="718947" y="0"/>
                    </a:moveTo>
                    <a:lnTo>
                      <a:pt x="0" y="385318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7">
                <a:extLst>
                  <a:ext uri="{FF2B5EF4-FFF2-40B4-BE49-F238E27FC236}">
                    <a16:creationId xmlns:a16="http://schemas.microsoft.com/office/drawing/2014/main" id="{B2AD418C-47E0-80B0-5572-D236B1665DC9}"/>
                  </a:ext>
                </a:extLst>
              </p:cNvPr>
              <p:cNvSpPr/>
              <p:nvPr/>
            </p:nvSpPr>
            <p:spPr>
              <a:xfrm>
                <a:off x="-1877005" y="2488891"/>
                <a:ext cx="144335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443354" h="88900">
                    <a:moveTo>
                      <a:pt x="0" y="44195"/>
                    </a:moveTo>
                    <a:lnTo>
                      <a:pt x="36789" y="30236"/>
                    </a:lnTo>
                    <a:lnTo>
                      <a:pt x="98523" y="21900"/>
                    </a:lnTo>
                    <a:lnTo>
                      <a:pt x="139232" y="18105"/>
                    </a:lnTo>
                    <a:lnTo>
                      <a:pt x="185915" y="14594"/>
                    </a:lnTo>
                    <a:lnTo>
                      <a:pt x="238132" y="11395"/>
                    </a:lnTo>
                    <a:lnTo>
                      <a:pt x="295442" y="8534"/>
                    </a:lnTo>
                    <a:lnTo>
                      <a:pt x="357406" y="6039"/>
                    </a:lnTo>
                    <a:lnTo>
                      <a:pt x="423582" y="3937"/>
                    </a:lnTo>
                    <a:lnTo>
                      <a:pt x="493532" y="2255"/>
                    </a:lnTo>
                    <a:lnTo>
                      <a:pt x="566813" y="1020"/>
                    </a:lnTo>
                    <a:lnTo>
                      <a:pt x="642988" y="259"/>
                    </a:lnTo>
                    <a:lnTo>
                      <a:pt x="721613" y="0"/>
                    </a:lnTo>
                    <a:lnTo>
                      <a:pt x="800239" y="259"/>
                    </a:lnTo>
                    <a:lnTo>
                      <a:pt x="876414" y="1020"/>
                    </a:lnTo>
                    <a:lnTo>
                      <a:pt x="949695" y="2255"/>
                    </a:lnTo>
                    <a:lnTo>
                      <a:pt x="1019645" y="3937"/>
                    </a:lnTo>
                    <a:lnTo>
                      <a:pt x="1085821" y="6039"/>
                    </a:lnTo>
                    <a:lnTo>
                      <a:pt x="1147785" y="8534"/>
                    </a:lnTo>
                    <a:lnTo>
                      <a:pt x="1205095" y="11395"/>
                    </a:lnTo>
                    <a:lnTo>
                      <a:pt x="1257312" y="14594"/>
                    </a:lnTo>
                    <a:lnTo>
                      <a:pt x="1303995" y="18105"/>
                    </a:lnTo>
                    <a:lnTo>
                      <a:pt x="1344704" y="21900"/>
                    </a:lnTo>
                    <a:lnTo>
                      <a:pt x="1406438" y="30236"/>
                    </a:lnTo>
                    <a:lnTo>
                      <a:pt x="1443227" y="44195"/>
                    </a:lnTo>
                    <a:lnTo>
                      <a:pt x="1438993" y="49007"/>
                    </a:lnTo>
                    <a:lnTo>
                      <a:pt x="1378998" y="62438"/>
                    </a:lnTo>
                    <a:lnTo>
                      <a:pt x="1303995" y="70286"/>
                    </a:lnTo>
                    <a:lnTo>
                      <a:pt x="1257312" y="73797"/>
                    </a:lnTo>
                    <a:lnTo>
                      <a:pt x="1205095" y="76996"/>
                    </a:lnTo>
                    <a:lnTo>
                      <a:pt x="1147785" y="79857"/>
                    </a:lnTo>
                    <a:lnTo>
                      <a:pt x="1085821" y="82352"/>
                    </a:lnTo>
                    <a:lnTo>
                      <a:pt x="1019645" y="84454"/>
                    </a:lnTo>
                    <a:lnTo>
                      <a:pt x="949695" y="86136"/>
                    </a:lnTo>
                    <a:lnTo>
                      <a:pt x="876414" y="87371"/>
                    </a:lnTo>
                    <a:lnTo>
                      <a:pt x="800239" y="88132"/>
                    </a:lnTo>
                    <a:lnTo>
                      <a:pt x="721613" y="88391"/>
                    </a:lnTo>
                    <a:lnTo>
                      <a:pt x="642988" y="88132"/>
                    </a:lnTo>
                    <a:lnTo>
                      <a:pt x="566813" y="87371"/>
                    </a:lnTo>
                    <a:lnTo>
                      <a:pt x="493532" y="86136"/>
                    </a:lnTo>
                    <a:lnTo>
                      <a:pt x="423582" y="84454"/>
                    </a:lnTo>
                    <a:lnTo>
                      <a:pt x="357406" y="82352"/>
                    </a:lnTo>
                    <a:lnTo>
                      <a:pt x="295442" y="79857"/>
                    </a:lnTo>
                    <a:lnTo>
                      <a:pt x="238132" y="76996"/>
                    </a:lnTo>
                    <a:lnTo>
                      <a:pt x="185915" y="73797"/>
                    </a:lnTo>
                    <a:lnTo>
                      <a:pt x="139232" y="70286"/>
                    </a:lnTo>
                    <a:lnTo>
                      <a:pt x="98523" y="66491"/>
                    </a:lnTo>
                    <a:lnTo>
                      <a:pt x="36789" y="58155"/>
                    </a:lnTo>
                    <a:lnTo>
                      <a:pt x="0" y="44195"/>
                    </a:lnTo>
                    <a:close/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9A81C8F7-96A7-DADF-F0FD-E8C401F3B6AF}"/>
                </a:ext>
              </a:extLst>
            </p:cNvPr>
            <p:cNvGrpSpPr/>
            <p:nvPr/>
          </p:nvGrpSpPr>
          <p:grpSpPr>
            <a:xfrm rot="16200000">
              <a:off x="11211353" y="7853875"/>
              <a:ext cx="612867" cy="282761"/>
              <a:chOff x="-1877005" y="2488891"/>
              <a:chExt cx="1443426" cy="448344"/>
            </a:xfrm>
          </p:grpSpPr>
          <p:sp>
            <p:nvSpPr>
              <p:cNvPr id="112" name="object 48">
                <a:extLst>
                  <a:ext uri="{FF2B5EF4-FFF2-40B4-BE49-F238E27FC236}">
                    <a16:creationId xmlns:a16="http://schemas.microsoft.com/office/drawing/2014/main" id="{1D3F050B-EBED-B87C-E809-9247C013158C}"/>
                  </a:ext>
                </a:extLst>
              </p:cNvPr>
              <p:cNvSpPr/>
              <p:nvPr/>
            </p:nvSpPr>
            <p:spPr>
              <a:xfrm>
                <a:off x="-1862979" y="2551790"/>
                <a:ext cx="720090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20090" h="385445">
                    <a:moveTo>
                      <a:pt x="0" y="0"/>
                    </a:moveTo>
                    <a:lnTo>
                      <a:pt x="719581" y="385318"/>
                    </a:lnTo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55">
                <a:extLst>
                  <a:ext uri="{FF2B5EF4-FFF2-40B4-BE49-F238E27FC236}">
                    <a16:creationId xmlns:a16="http://schemas.microsoft.com/office/drawing/2014/main" id="{D6831E77-4A98-C38B-7E73-E8AEE22D7781}"/>
                  </a:ext>
                </a:extLst>
              </p:cNvPr>
              <p:cNvSpPr/>
              <p:nvPr/>
            </p:nvSpPr>
            <p:spPr>
              <a:xfrm>
                <a:off x="-1153034" y="2551790"/>
                <a:ext cx="719455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19454" h="385445">
                    <a:moveTo>
                      <a:pt x="718947" y="0"/>
                    </a:moveTo>
                    <a:lnTo>
                      <a:pt x="0" y="385318"/>
                    </a:lnTo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57">
                <a:extLst>
                  <a:ext uri="{FF2B5EF4-FFF2-40B4-BE49-F238E27FC236}">
                    <a16:creationId xmlns:a16="http://schemas.microsoft.com/office/drawing/2014/main" id="{E75C708B-D4F1-B07B-8915-B36831A1251F}"/>
                  </a:ext>
                </a:extLst>
              </p:cNvPr>
              <p:cNvSpPr/>
              <p:nvPr/>
            </p:nvSpPr>
            <p:spPr>
              <a:xfrm>
                <a:off x="-1877005" y="2488891"/>
                <a:ext cx="144335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443354" h="88900">
                    <a:moveTo>
                      <a:pt x="0" y="44195"/>
                    </a:moveTo>
                    <a:lnTo>
                      <a:pt x="36789" y="30236"/>
                    </a:lnTo>
                    <a:lnTo>
                      <a:pt x="98523" y="21900"/>
                    </a:lnTo>
                    <a:lnTo>
                      <a:pt x="139232" y="18105"/>
                    </a:lnTo>
                    <a:lnTo>
                      <a:pt x="185915" y="14594"/>
                    </a:lnTo>
                    <a:lnTo>
                      <a:pt x="238132" y="11395"/>
                    </a:lnTo>
                    <a:lnTo>
                      <a:pt x="295442" y="8534"/>
                    </a:lnTo>
                    <a:lnTo>
                      <a:pt x="357406" y="6039"/>
                    </a:lnTo>
                    <a:lnTo>
                      <a:pt x="423582" y="3937"/>
                    </a:lnTo>
                    <a:lnTo>
                      <a:pt x="493532" y="2255"/>
                    </a:lnTo>
                    <a:lnTo>
                      <a:pt x="566813" y="1020"/>
                    </a:lnTo>
                    <a:lnTo>
                      <a:pt x="642988" y="259"/>
                    </a:lnTo>
                    <a:lnTo>
                      <a:pt x="721613" y="0"/>
                    </a:lnTo>
                    <a:lnTo>
                      <a:pt x="800239" y="259"/>
                    </a:lnTo>
                    <a:lnTo>
                      <a:pt x="876414" y="1020"/>
                    </a:lnTo>
                    <a:lnTo>
                      <a:pt x="949695" y="2255"/>
                    </a:lnTo>
                    <a:lnTo>
                      <a:pt x="1019645" y="3937"/>
                    </a:lnTo>
                    <a:lnTo>
                      <a:pt x="1085821" y="6039"/>
                    </a:lnTo>
                    <a:lnTo>
                      <a:pt x="1147785" y="8534"/>
                    </a:lnTo>
                    <a:lnTo>
                      <a:pt x="1205095" y="11395"/>
                    </a:lnTo>
                    <a:lnTo>
                      <a:pt x="1257312" y="14594"/>
                    </a:lnTo>
                    <a:lnTo>
                      <a:pt x="1303995" y="18105"/>
                    </a:lnTo>
                    <a:lnTo>
                      <a:pt x="1344704" y="21900"/>
                    </a:lnTo>
                    <a:lnTo>
                      <a:pt x="1406438" y="30236"/>
                    </a:lnTo>
                    <a:lnTo>
                      <a:pt x="1443227" y="44195"/>
                    </a:lnTo>
                    <a:lnTo>
                      <a:pt x="1438993" y="49007"/>
                    </a:lnTo>
                    <a:lnTo>
                      <a:pt x="1378998" y="62438"/>
                    </a:lnTo>
                    <a:lnTo>
                      <a:pt x="1303995" y="70286"/>
                    </a:lnTo>
                    <a:lnTo>
                      <a:pt x="1257312" y="73797"/>
                    </a:lnTo>
                    <a:lnTo>
                      <a:pt x="1205095" y="76996"/>
                    </a:lnTo>
                    <a:lnTo>
                      <a:pt x="1147785" y="79857"/>
                    </a:lnTo>
                    <a:lnTo>
                      <a:pt x="1085821" y="82352"/>
                    </a:lnTo>
                    <a:lnTo>
                      <a:pt x="1019645" y="84454"/>
                    </a:lnTo>
                    <a:lnTo>
                      <a:pt x="949695" y="86136"/>
                    </a:lnTo>
                    <a:lnTo>
                      <a:pt x="876414" y="87371"/>
                    </a:lnTo>
                    <a:lnTo>
                      <a:pt x="800239" y="88132"/>
                    </a:lnTo>
                    <a:lnTo>
                      <a:pt x="721613" y="88391"/>
                    </a:lnTo>
                    <a:lnTo>
                      <a:pt x="642988" y="88132"/>
                    </a:lnTo>
                    <a:lnTo>
                      <a:pt x="566813" y="87371"/>
                    </a:lnTo>
                    <a:lnTo>
                      <a:pt x="493532" y="86136"/>
                    </a:lnTo>
                    <a:lnTo>
                      <a:pt x="423582" y="84454"/>
                    </a:lnTo>
                    <a:lnTo>
                      <a:pt x="357406" y="82352"/>
                    </a:lnTo>
                    <a:lnTo>
                      <a:pt x="295442" y="79857"/>
                    </a:lnTo>
                    <a:lnTo>
                      <a:pt x="238132" y="76996"/>
                    </a:lnTo>
                    <a:lnTo>
                      <a:pt x="185915" y="73797"/>
                    </a:lnTo>
                    <a:lnTo>
                      <a:pt x="139232" y="70286"/>
                    </a:lnTo>
                    <a:lnTo>
                      <a:pt x="98523" y="66491"/>
                    </a:lnTo>
                    <a:lnTo>
                      <a:pt x="36789" y="58155"/>
                    </a:lnTo>
                    <a:lnTo>
                      <a:pt x="0" y="44195"/>
                    </a:lnTo>
                    <a:close/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CBF808A-3A4C-FD0C-21AB-CB14ED476871}"/>
              </a:ext>
            </a:extLst>
          </p:cNvPr>
          <p:cNvGrpSpPr/>
          <p:nvPr/>
        </p:nvGrpSpPr>
        <p:grpSpPr>
          <a:xfrm>
            <a:off x="8265109" y="2630426"/>
            <a:ext cx="942498" cy="993424"/>
            <a:chOff x="4576015" y="3490660"/>
            <a:chExt cx="504057" cy="531293"/>
          </a:xfrm>
        </p:grpSpPr>
        <p:sp>
          <p:nvSpPr>
            <p:cNvPr id="7" name="Ellipse 111">
              <a:extLst>
                <a:ext uri="{FF2B5EF4-FFF2-40B4-BE49-F238E27FC236}">
                  <a16:creationId xmlns:a16="http://schemas.microsoft.com/office/drawing/2014/main" id="{333BF145-6A32-7822-3E58-181A7222F1B4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" name="Ellipse 112">
              <a:extLst>
                <a:ext uri="{FF2B5EF4-FFF2-40B4-BE49-F238E27FC236}">
                  <a16:creationId xmlns:a16="http://schemas.microsoft.com/office/drawing/2014/main" id="{FA068F60-2070-8291-6461-85AC170E4DB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31C4365-8DB3-2FD1-3589-758B341D525E}"/>
              </a:ext>
            </a:extLst>
          </p:cNvPr>
          <p:cNvGrpSpPr/>
          <p:nvPr/>
        </p:nvGrpSpPr>
        <p:grpSpPr>
          <a:xfrm>
            <a:off x="2942922" y="2707033"/>
            <a:ext cx="942498" cy="993424"/>
            <a:chOff x="4576015" y="3490660"/>
            <a:chExt cx="504057" cy="531293"/>
          </a:xfrm>
        </p:grpSpPr>
        <p:sp>
          <p:nvSpPr>
            <p:cNvPr id="11" name="Ellipse 111">
              <a:extLst>
                <a:ext uri="{FF2B5EF4-FFF2-40B4-BE49-F238E27FC236}">
                  <a16:creationId xmlns:a16="http://schemas.microsoft.com/office/drawing/2014/main" id="{69F389E1-013A-B91F-BA4F-EEACE98B8A9D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4" name="Ellipse 112">
              <a:extLst>
                <a:ext uri="{FF2B5EF4-FFF2-40B4-BE49-F238E27FC236}">
                  <a16:creationId xmlns:a16="http://schemas.microsoft.com/office/drawing/2014/main" id="{6DDAE13A-51D3-91A5-CFEF-9D6B58F3CA10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89530F4-B199-0FEA-31A4-6576B1D0F03C}"/>
              </a:ext>
            </a:extLst>
          </p:cNvPr>
          <p:cNvGrpSpPr/>
          <p:nvPr/>
        </p:nvGrpSpPr>
        <p:grpSpPr>
          <a:xfrm>
            <a:off x="6520724" y="2646862"/>
            <a:ext cx="942498" cy="993424"/>
            <a:chOff x="4576015" y="3490660"/>
            <a:chExt cx="504057" cy="531293"/>
          </a:xfrm>
        </p:grpSpPr>
        <p:sp>
          <p:nvSpPr>
            <p:cNvPr id="19" name="Ellipse 111">
              <a:extLst>
                <a:ext uri="{FF2B5EF4-FFF2-40B4-BE49-F238E27FC236}">
                  <a16:creationId xmlns:a16="http://schemas.microsoft.com/office/drawing/2014/main" id="{C20B02DE-435D-AFCE-33FB-91EFB1F7AF23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" name="Ellipse 112">
              <a:extLst>
                <a:ext uri="{FF2B5EF4-FFF2-40B4-BE49-F238E27FC236}">
                  <a16:creationId xmlns:a16="http://schemas.microsoft.com/office/drawing/2014/main" id="{FFEA975C-CE7C-0728-EDF2-A6793F15E89E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348303F-43CB-923D-9585-104B152A02D7}"/>
              </a:ext>
            </a:extLst>
          </p:cNvPr>
          <p:cNvGrpSpPr/>
          <p:nvPr/>
        </p:nvGrpSpPr>
        <p:grpSpPr>
          <a:xfrm>
            <a:off x="4785939" y="2655218"/>
            <a:ext cx="942498" cy="993424"/>
            <a:chOff x="4576015" y="3490660"/>
            <a:chExt cx="504057" cy="531293"/>
          </a:xfrm>
        </p:grpSpPr>
        <p:sp>
          <p:nvSpPr>
            <p:cNvPr id="39" name="Ellipse 111">
              <a:extLst>
                <a:ext uri="{FF2B5EF4-FFF2-40B4-BE49-F238E27FC236}">
                  <a16:creationId xmlns:a16="http://schemas.microsoft.com/office/drawing/2014/main" id="{CAA972E3-2D7A-FF5F-39E7-1B30892032B9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0" name="Ellipse 112">
              <a:extLst>
                <a:ext uri="{FF2B5EF4-FFF2-40B4-BE49-F238E27FC236}">
                  <a16:creationId xmlns:a16="http://schemas.microsoft.com/office/drawing/2014/main" id="{4D356FA6-B8BF-10A8-4547-D1DF2747801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5B34609-A178-76F0-66E4-631A6CFA9ACC}"/>
              </a:ext>
            </a:extLst>
          </p:cNvPr>
          <p:cNvGrpSpPr/>
          <p:nvPr/>
        </p:nvGrpSpPr>
        <p:grpSpPr>
          <a:xfrm>
            <a:off x="1196073" y="2721148"/>
            <a:ext cx="942498" cy="993424"/>
            <a:chOff x="4576015" y="3490660"/>
            <a:chExt cx="504057" cy="531293"/>
          </a:xfrm>
        </p:grpSpPr>
        <p:sp>
          <p:nvSpPr>
            <p:cNvPr id="42" name="Ellipse 111">
              <a:extLst>
                <a:ext uri="{FF2B5EF4-FFF2-40B4-BE49-F238E27FC236}">
                  <a16:creationId xmlns:a16="http://schemas.microsoft.com/office/drawing/2014/main" id="{D7B01BFB-CC95-93B6-D855-542DF42E7039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Ellipse 112">
              <a:extLst>
                <a:ext uri="{FF2B5EF4-FFF2-40B4-BE49-F238E27FC236}">
                  <a16:creationId xmlns:a16="http://schemas.microsoft.com/office/drawing/2014/main" id="{97DCC9E7-6ED0-D12F-1166-04AE1679B443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33BAFDE1-A6E2-0064-00B4-46A89D2DF106}"/>
              </a:ext>
            </a:extLst>
          </p:cNvPr>
          <p:cNvGrpSpPr/>
          <p:nvPr/>
        </p:nvGrpSpPr>
        <p:grpSpPr>
          <a:xfrm>
            <a:off x="9045875" y="7333778"/>
            <a:ext cx="722593" cy="761637"/>
            <a:chOff x="4576015" y="3490660"/>
            <a:chExt cx="504057" cy="531293"/>
          </a:xfrm>
        </p:grpSpPr>
        <p:sp>
          <p:nvSpPr>
            <p:cNvPr id="45" name="Ellipse 111">
              <a:extLst>
                <a:ext uri="{FF2B5EF4-FFF2-40B4-BE49-F238E27FC236}">
                  <a16:creationId xmlns:a16="http://schemas.microsoft.com/office/drawing/2014/main" id="{E097A348-6B60-942F-3C50-B7E12F607A78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0" name="Ellipse 112">
              <a:extLst>
                <a:ext uri="{FF2B5EF4-FFF2-40B4-BE49-F238E27FC236}">
                  <a16:creationId xmlns:a16="http://schemas.microsoft.com/office/drawing/2014/main" id="{DECC8884-1C1F-AE2C-CE5B-80F9CE7A5C6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2FF8544B-454B-74F7-E9C8-BCF0A90A406A}"/>
              </a:ext>
            </a:extLst>
          </p:cNvPr>
          <p:cNvGrpSpPr/>
          <p:nvPr/>
        </p:nvGrpSpPr>
        <p:grpSpPr>
          <a:xfrm>
            <a:off x="7118675" y="7366114"/>
            <a:ext cx="722593" cy="761637"/>
            <a:chOff x="4576015" y="3490660"/>
            <a:chExt cx="504057" cy="531293"/>
          </a:xfrm>
        </p:grpSpPr>
        <p:sp>
          <p:nvSpPr>
            <p:cNvPr id="52" name="Ellipse 111">
              <a:extLst>
                <a:ext uri="{FF2B5EF4-FFF2-40B4-BE49-F238E27FC236}">
                  <a16:creationId xmlns:a16="http://schemas.microsoft.com/office/drawing/2014/main" id="{89838DB0-0E88-726A-FD56-12C696122891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3" name="Ellipse 112">
              <a:extLst>
                <a:ext uri="{FF2B5EF4-FFF2-40B4-BE49-F238E27FC236}">
                  <a16:creationId xmlns:a16="http://schemas.microsoft.com/office/drawing/2014/main" id="{07C878B5-8CD3-E685-0AE2-33E8CBFF976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50FD9AF-EA67-F1CE-BB63-ECD9FDBB8F12}"/>
              </a:ext>
            </a:extLst>
          </p:cNvPr>
          <p:cNvGrpSpPr/>
          <p:nvPr/>
        </p:nvGrpSpPr>
        <p:grpSpPr>
          <a:xfrm>
            <a:off x="5218004" y="7463699"/>
            <a:ext cx="722593" cy="761637"/>
            <a:chOff x="4576015" y="3490660"/>
            <a:chExt cx="504057" cy="531293"/>
          </a:xfrm>
        </p:grpSpPr>
        <p:sp>
          <p:nvSpPr>
            <p:cNvPr id="71" name="Ellipse 111">
              <a:extLst>
                <a:ext uri="{FF2B5EF4-FFF2-40B4-BE49-F238E27FC236}">
                  <a16:creationId xmlns:a16="http://schemas.microsoft.com/office/drawing/2014/main" id="{93EF914C-A120-6555-E94A-4C0B617BB30B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2" name="Ellipse 112">
              <a:extLst>
                <a:ext uri="{FF2B5EF4-FFF2-40B4-BE49-F238E27FC236}">
                  <a16:creationId xmlns:a16="http://schemas.microsoft.com/office/drawing/2014/main" id="{054730A8-2217-F5F0-F3E2-2C0064B57F9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1DEFF4-59A3-8547-5F4E-9266FF2D056C}"/>
              </a:ext>
            </a:extLst>
          </p:cNvPr>
          <p:cNvGrpSpPr/>
          <p:nvPr/>
        </p:nvGrpSpPr>
        <p:grpSpPr>
          <a:xfrm>
            <a:off x="1324882" y="7468900"/>
            <a:ext cx="722593" cy="761637"/>
            <a:chOff x="4576015" y="3490660"/>
            <a:chExt cx="504057" cy="531293"/>
          </a:xfrm>
        </p:grpSpPr>
        <p:sp>
          <p:nvSpPr>
            <p:cNvPr id="74" name="Ellipse 111">
              <a:extLst>
                <a:ext uri="{FF2B5EF4-FFF2-40B4-BE49-F238E27FC236}">
                  <a16:creationId xmlns:a16="http://schemas.microsoft.com/office/drawing/2014/main" id="{71A8AF02-D760-8BB7-2633-572F022C55C4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5" name="Ellipse 112">
              <a:extLst>
                <a:ext uri="{FF2B5EF4-FFF2-40B4-BE49-F238E27FC236}">
                  <a16:creationId xmlns:a16="http://schemas.microsoft.com/office/drawing/2014/main" id="{4509C3B6-09D6-ACE2-60F3-CDB6A051D50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340BD174-C4F7-8E93-BA20-0D15160EE379}"/>
              </a:ext>
            </a:extLst>
          </p:cNvPr>
          <p:cNvGrpSpPr/>
          <p:nvPr/>
        </p:nvGrpSpPr>
        <p:grpSpPr>
          <a:xfrm>
            <a:off x="3258336" y="7500544"/>
            <a:ext cx="722593" cy="761637"/>
            <a:chOff x="4576015" y="3490660"/>
            <a:chExt cx="504057" cy="531293"/>
          </a:xfrm>
        </p:grpSpPr>
        <p:sp>
          <p:nvSpPr>
            <p:cNvPr id="77" name="Ellipse 111">
              <a:extLst>
                <a:ext uri="{FF2B5EF4-FFF2-40B4-BE49-F238E27FC236}">
                  <a16:creationId xmlns:a16="http://schemas.microsoft.com/office/drawing/2014/main" id="{150D57C4-CFF5-28A3-732B-ED0400FD8A9E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8" name="Ellipse 112">
              <a:extLst>
                <a:ext uri="{FF2B5EF4-FFF2-40B4-BE49-F238E27FC236}">
                  <a16:creationId xmlns:a16="http://schemas.microsoft.com/office/drawing/2014/main" id="{160494B4-7876-C46F-B908-0FBF0073CAE4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479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D6C4EB9-B706-39FA-A669-76D1053C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Analyzer and sample areas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59BE90D-F934-28A2-4437-889B4FFA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F75405-37D7-5D8E-B535-D3B45F69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2937CA-FB56-263A-BE95-DAA603E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63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8E27AF-34E3-2DD1-FCDB-AE849209537E}"/>
              </a:ext>
            </a:extLst>
          </p:cNvPr>
          <p:cNvSpPr txBox="1"/>
          <p:nvPr/>
        </p:nvSpPr>
        <p:spPr>
          <a:xfrm>
            <a:off x="4846320" y="399800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Size effect in experiment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8114722-8136-949E-58C9-9E7E794068FF}"/>
              </a:ext>
            </a:extLst>
          </p:cNvPr>
          <p:cNvCxnSpPr>
            <a:cxnSpLocks/>
          </p:cNvCxnSpPr>
          <p:nvPr/>
        </p:nvCxnSpPr>
        <p:spPr>
          <a:xfrm flipV="1">
            <a:off x="1289936" y="3586979"/>
            <a:ext cx="54916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89A296B-B175-1788-CC7F-6C38487783D3}"/>
              </a:ext>
            </a:extLst>
          </p:cNvPr>
          <p:cNvCxnSpPr/>
          <p:nvPr/>
        </p:nvCxnSpPr>
        <p:spPr>
          <a:xfrm flipV="1">
            <a:off x="2256244" y="3603621"/>
            <a:ext cx="355907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B5179F4-3006-5140-7BA2-7C112191F109}"/>
              </a:ext>
            </a:extLst>
          </p:cNvPr>
          <p:cNvGrpSpPr/>
          <p:nvPr/>
        </p:nvGrpSpPr>
        <p:grpSpPr>
          <a:xfrm>
            <a:off x="7745548" y="1941480"/>
            <a:ext cx="5465910" cy="3375749"/>
            <a:chOff x="8544560" y="2235199"/>
            <a:chExt cx="4165600" cy="2572677"/>
          </a:xfrm>
        </p:grpSpPr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848ED3CA-BBB3-2002-3830-D5D8470B4EFA}"/>
                </a:ext>
              </a:extLst>
            </p:cNvPr>
            <p:cNvCxnSpPr>
              <a:cxnSpLocks/>
            </p:cNvCxnSpPr>
            <p:nvPr/>
          </p:nvCxnSpPr>
          <p:spPr>
            <a:xfrm>
              <a:off x="8544560" y="3468914"/>
              <a:ext cx="4165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76AB7EA-A983-60EF-C4E6-316A65C9A729}"/>
                </a:ext>
              </a:extLst>
            </p:cNvPr>
            <p:cNvCxnSpPr/>
            <p:nvPr/>
          </p:nvCxnSpPr>
          <p:spPr>
            <a:xfrm>
              <a:off x="9348651" y="3458987"/>
              <a:ext cx="26996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結合子 13">
              <a:extLst>
                <a:ext uri="{FF2B5EF4-FFF2-40B4-BE49-F238E27FC236}">
                  <a16:creationId xmlns:a16="http://schemas.microsoft.com/office/drawing/2014/main" id="{3C267B6E-A7FB-3607-7741-73A92F013102}"/>
                </a:ext>
              </a:extLst>
            </p:cNvPr>
            <p:cNvSpPr/>
            <p:nvPr/>
          </p:nvSpPr>
          <p:spPr>
            <a:xfrm>
              <a:off x="9369696" y="2235199"/>
              <a:ext cx="2678612" cy="257267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31DA07B-2733-DC81-30DB-9B904920C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8981" y="2868317"/>
              <a:ext cx="2394611" cy="11336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円弧 16">
              <a:extLst>
                <a:ext uri="{FF2B5EF4-FFF2-40B4-BE49-F238E27FC236}">
                  <a16:creationId xmlns:a16="http://schemas.microsoft.com/office/drawing/2014/main" id="{9ED2C602-9119-90AA-354F-E9DC729E8B68}"/>
                </a:ext>
              </a:extLst>
            </p:cNvPr>
            <p:cNvSpPr/>
            <p:nvPr/>
          </p:nvSpPr>
          <p:spPr>
            <a:xfrm>
              <a:off x="11246735" y="3168022"/>
              <a:ext cx="245597" cy="572210"/>
            </a:xfrm>
            <a:prstGeom prst="arc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130217-65B9-F8B0-15CF-C4F906101A03}"/>
              </a:ext>
            </a:extLst>
          </p:cNvPr>
          <p:cNvSpPr txBox="1"/>
          <p:nvPr/>
        </p:nvSpPr>
        <p:spPr>
          <a:xfrm>
            <a:off x="11633712" y="3077857"/>
            <a:ext cx="48678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θ</a:t>
            </a:r>
            <a:endParaRPr kumimoji="1" lang="ja-JP" altLang="en-US" dirty="0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67F4FA4-64E6-9728-3397-A8F6568662EC}"/>
              </a:ext>
            </a:extLst>
          </p:cNvPr>
          <p:cNvCxnSpPr>
            <a:cxnSpLocks/>
          </p:cNvCxnSpPr>
          <p:nvPr/>
        </p:nvCxnSpPr>
        <p:spPr>
          <a:xfrm flipV="1">
            <a:off x="8971653" y="3547279"/>
            <a:ext cx="0" cy="699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C138641-1566-104D-4E60-E4097DC74FC6}"/>
              </a:ext>
            </a:extLst>
          </p:cNvPr>
          <p:cNvCxnSpPr>
            <a:cxnSpLocks/>
          </p:cNvCxnSpPr>
          <p:nvPr/>
        </p:nvCxnSpPr>
        <p:spPr>
          <a:xfrm flipV="1">
            <a:off x="12086035" y="2860856"/>
            <a:ext cx="0" cy="699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C5DCBF0-EC5B-6A1D-001D-B89CB2676B26}"/>
              </a:ext>
            </a:extLst>
          </p:cNvPr>
          <p:cNvCxnSpPr>
            <a:cxnSpLocks/>
          </p:cNvCxnSpPr>
          <p:nvPr/>
        </p:nvCxnSpPr>
        <p:spPr>
          <a:xfrm>
            <a:off x="8971653" y="3560304"/>
            <a:ext cx="3114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59B5ACB-8840-6F4A-2A21-F25C267CF2F7}"/>
              </a:ext>
            </a:extLst>
          </p:cNvPr>
          <p:cNvCxnSpPr/>
          <p:nvPr/>
        </p:nvCxnSpPr>
        <p:spPr>
          <a:xfrm>
            <a:off x="2256244" y="3629354"/>
            <a:ext cx="0" cy="1399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3EE72C6-B71D-3BEB-EF85-F12F3BEA913B}"/>
              </a:ext>
            </a:extLst>
          </p:cNvPr>
          <p:cNvCxnSpPr/>
          <p:nvPr/>
        </p:nvCxnSpPr>
        <p:spPr>
          <a:xfrm>
            <a:off x="5815320" y="3586979"/>
            <a:ext cx="0" cy="1399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43E9D77-CA06-068B-C57E-6FE903E2D467}"/>
              </a:ext>
            </a:extLst>
          </p:cNvPr>
          <p:cNvCxnSpPr/>
          <p:nvPr/>
        </p:nvCxnSpPr>
        <p:spPr>
          <a:xfrm>
            <a:off x="753288" y="4372820"/>
            <a:ext cx="15029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0ADF47B-F55F-11EC-B979-A2293488FAE4}"/>
              </a:ext>
            </a:extLst>
          </p:cNvPr>
          <p:cNvCxnSpPr>
            <a:cxnSpLocks/>
          </p:cNvCxnSpPr>
          <p:nvPr/>
        </p:nvCxnSpPr>
        <p:spPr>
          <a:xfrm flipH="1">
            <a:off x="5815320" y="4372820"/>
            <a:ext cx="1512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32F0463-79B8-E80D-B066-83AC058D923D}"/>
              </a:ext>
            </a:extLst>
          </p:cNvPr>
          <p:cNvSpPr txBox="1"/>
          <p:nvPr/>
        </p:nvSpPr>
        <p:spPr>
          <a:xfrm>
            <a:off x="3852095" y="4694001"/>
            <a:ext cx="16696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</a:t>
            </a:r>
            <a:endParaRPr kumimoji="1" lang="ja-JP" altLang="en-US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862F30C-FA3A-C737-88B9-8D9811E44A13}"/>
              </a:ext>
            </a:extLst>
          </p:cNvPr>
          <p:cNvCxnSpPr>
            <a:cxnSpLocks/>
          </p:cNvCxnSpPr>
          <p:nvPr/>
        </p:nvCxnSpPr>
        <p:spPr>
          <a:xfrm flipH="1">
            <a:off x="8971653" y="3847102"/>
            <a:ext cx="1097" cy="2263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7181A98-2381-95F4-F4E2-C0E3DEA42CA1}"/>
              </a:ext>
            </a:extLst>
          </p:cNvPr>
          <p:cNvCxnSpPr>
            <a:cxnSpLocks/>
          </p:cNvCxnSpPr>
          <p:nvPr/>
        </p:nvCxnSpPr>
        <p:spPr>
          <a:xfrm>
            <a:off x="12086035" y="3547279"/>
            <a:ext cx="27717" cy="2563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6FFE916-3B9C-DFA5-7E0D-B849958BC2ED}"/>
              </a:ext>
            </a:extLst>
          </p:cNvPr>
          <p:cNvCxnSpPr/>
          <p:nvPr/>
        </p:nvCxnSpPr>
        <p:spPr>
          <a:xfrm>
            <a:off x="7468697" y="4748821"/>
            <a:ext cx="15029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C1F8B914-5C02-408F-6414-189E96ED2F9C}"/>
              </a:ext>
            </a:extLst>
          </p:cNvPr>
          <p:cNvCxnSpPr>
            <a:cxnSpLocks/>
          </p:cNvCxnSpPr>
          <p:nvPr/>
        </p:nvCxnSpPr>
        <p:spPr>
          <a:xfrm flipH="1">
            <a:off x="12120496" y="4748821"/>
            <a:ext cx="1512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72E8565-9BEE-12D6-E905-284B0B9E4012}"/>
              </a:ext>
            </a:extLst>
          </p:cNvPr>
          <p:cNvSpPr txBox="1"/>
          <p:nvPr/>
        </p:nvSpPr>
        <p:spPr>
          <a:xfrm>
            <a:off x="10034686" y="5457166"/>
            <a:ext cx="16696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S*</a:t>
            </a:r>
            <a:r>
              <a:rPr kumimoji="1" lang="en-US" altLang="ja-JP" dirty="0" err="1"/>
              <a:t>cosθ</a:t>
            </a:r>
            <a:endParaRPr kumimoji="1" lang="ja-JP" altLang="en-US" dirty="0"/>
          </a:p>
        </p:txBody>
      </p:sp>
      <p:sp>
        <p:nvSpPr>
          <p:cNvPr id="48" name="フローチャート: 結合子 47">
            <a:extLst>
              <a:ext uri="{FF2B5EF4-FFF2-40B4-BE49-F238E27FC236}">
                <a16:creationId xmlns:a16="http://schemas.microsoft.com/office/drawing/2014/main" id="{4ACAC6D1-DC40-7B9C-9104-8D0757263469}"/>
              </a:ext>
            </a:extLst>
          </p:cNvPr>
          <p:cNvSpPr/>
          <p:nvPr/>
        </p:nvSpPr>
        <p:spPr>
          <a:xfrm>
            <a:off x="566057" y="2860856"/>
            <a:ext cx="580572" cy="53548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10FEFBB-381A-5446-AD06-E39A7F428AD2}"/>
              </a:ext>
            </a:extLst>
          </p:cNvPr>
          <p:cNvSpPr txBox="1"/>
          <p:nvPr/>
        </p:nvSpPr>
        <p:spPr>
          <a:xfrm>
            <a:off x="694622" y="3446447"/>
            <a:ext cx="469038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8AF93C47-211B-4FC9-590F-8FB5475C108D}"/>
              </a:ext>
            </a:extLst>
          </p:cNvPr>
          <p:cNvGrpSpPr/>
          <p:nvPr/>
        </p:nvGrpSpPr>
        <p:grpSpPr>
          <a:xfrm rot="7683097">
            <a:off x="3684590" y="8153616"/>
            <a:ext cx="494665" cy="494665"/>
            <a:chOff x="6466480" y="1565992"/>
            <a:chExt cx="494665" cy="494665"/>
          </a:xfrm>
        </p:grpSpPr>
        <p:sp>
          <p:nvSpPr>
            <p:cNvPr id="53" name="object 56">
              <a:extLst>
                <a:ext uri="{FF2B5EF4-FFF2-40B4-BE49-F238E27FC236}">
                  <a16:creationId xmlns:a16="http://schemas.microsoft.com/office/drawing/2014/main" id="{36B25985-AA34-E0E7-F0E1-84CC77A5B635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7">
              <a:extLst>
                <a:ext uri="{FF2B5EF4-FFF2-40B4-BE49-F238E27FC236}">
                  <a16:creationId xmlns:a16="http://schemas.microsoft.com/office/drawing/2014/main" id="{98CAEF4B-ED57-CF42-081F-5CBFEAF86111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8">
              <a:extLst>
                <a:ext uri="{FF2B5EF4-FFF2-40B4-BE49-F238E27FC236}">
                  <a16:creationId xmlns:a16="http://schemas.microsoft.com/office/drawing/2014/main" id="{08B0133A-05AD-E181-E2CC-C0EE35B679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E512328F-5277-FF21-DD14-F6EEA384E3AD}"/>
              </a:ext>
            </a:extLst>
          </p:cNvPr>
          <p:cNvCxnSpPr>
            <a:stCxn id="48" idx="7"/>
            <a:endCxn id="48" idx="3"/>
          </p:cNvCxnSpPr>
          <p:nvPr/>
        </p:nvCxnSpPr>
        <p:spPr>
          <a:xfrm flipH="1">
            <a:off x="651080" y="2939276"/>
            <a:ext cx="410526" cy="378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E87DFAB-9DD1-70F8-B627-CE400ADC968D}"/>
              </a:ext>
            </a:extLst>
          </p:cNvPr>
          <p:cNvCxnSpPr>
            <a:cxnSpLocks/>
            <a:endCxn id="48" idx="5"/>
          </p:cNvCxnSpPr>
          <p:nvPr/>
        </p:nvCxnSpPr>
        <p:spPr>
          <a:xfrm>
            <a:off x="696717" y="2939276"/>
            <a:ext cx="364889" cy="378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39F27D0-D4D5-A8BD-9E36-3A818251C913}"/>
              </a:ext>
            </a:extLst>
          </p:cNvPr>
          <p:cNvGrpSpPr/>
          <p:nvPr/>
        </p:nvGrpSpPr>
        <p:grpSpPr>
          <a:xfrm rot="7683097">
            <a:off x="10436952" y="8353849"/>
            <a:ext cx="494665" cy="494665"/>
            <a:chOff x="6466480" y="1565992"/>
            <a:chExt cx="494665" cy="494665"/>
          </a:xfrm>
        </p:grpSpPr>
        <p:sp>
          <p:nvSpPr>
            <p:cNvPr id="74" name="object 56">
              <a:extLst>
                <a:ext uri="{FF2B5EF4-FFF2-40B4-BE49-F238E27FC236}">
                  <a16:creationId xmlns:a16="http://schemas.microsoft.com/office/drawing/2014/main" id="{0B80341D-E8E2-A355-F629-434FC45B80D2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57">
              <a:extLst>
                <a:ext uri="{FF2B5EF4-FFF2-40B4-BE49-F238E27FC236}">
                  <a16:creationId xmlns:a16="http://schemas.microsoft.com/office/drawing/2014/main" id="{56487AB4-3B46-116E-DB4C-F2110DEAB9DF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58">
              <a:extLst>
                <a:ext uri="{FF2B5EF4-FFF2-40B4-BE49-F238E27FC236}">
                  <a16:creationId xmlns:a16="http://schemas.microsoft.com/office/drawing/2014/main" id="{2BB379FB-BEAD-6676-DBCD-733F53E0CA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750174B5-93AE-4646-928D-16F366334B68}"/>
              </a:ext>
            </a:extLst>
          </p:cNvPr>
          <p:cNvCxnSpPr/>
          <p:nvPr/>
        </p:nvCxnSpPr>
        <p:spPr>
          <a:xfrm>
            <a:off x="3077028" y="5375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909B1281-DDD4-6A3B-E03A-60ECD8A27DBB}"/>
              </a:ext>
            </a:extLst>
          </p:cNvPr>
          <p:cNvCxnSpPr/>
          <p:nvPr/>
        </p:nvCxnSpPr>
        <p:spPr>
          <a:xfrm>
            <a:off x="3695665" y="5284334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E8A0DBF-FC98-2516-85F7-62199F784D19}"/>
              </a:ext>
            </a:extLst>
          </p:cNvPr>
          <p:cNvCxnSpPr/>
          <p:nvPr/>
        </p:nvCxnSpPr>
        <p:spPr>
          <a:xfrm>
            <a:off x="4293329" y="5375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F92BDFA4-128D-4373-3B21-3A411FB8F3C1}"/>
              </a:ext>
            </a:extLst>
          </p:cNvPr>
          <p:cNvCxnSpPr/>
          <p:nvPr/>
        </p:nvCxnSpPr>
        <p:spPr>
          <a:xfrm>
            <a:off x="5033240" y="5284334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97688955-E9AB-A420-9849-C0BA7D7580FC}"/>
              </a:ext>
            </a:extLst>
          </p:cNvPr>
          <p:cNvCxnSpPr/>
          <p:nvPr/>
        </p:nvCxnSpPr>
        <p:spPr>
          <a:xfrm>
            <a:off x="2576285" y="5249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CCDAB3D2-ACF4-07D5-46F0-F11B8FC3E15D}"/>
              </a:ext>
            </a:extLst>
          </p:cNvPr>
          <p:cNvCxnSpPr>
            <a:cxnSpLocks/>
          </p:cNvCxnSpPr>
          <p:nvPr/>
        </p:nvCxnSpPr>
        <p:spPr>
          <a:xfrm>
            <a:off x="11599543" y="6162171"/>
            <a:ext cx="0" cy="210055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27F3CBAB-7DDD-7489-C675-DC93B5E89F88}"/>
              </a:ext>
            </a:extLst>
          </p:cNvPr>
          <p:cNvCxnSpPr>
            <a:cxnSpLocks/>
          </p:cNvCxnSpPr>
          <p:nvPr/>
        </p:nvCxnSpPr>
        <p:spPr>
          <a:xfrm>
            <a:off x="10472700" y="6157346"/>
            <a:ext cx="0" cy="200804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1188D8F-60EA-4675-CF64-2BFF0BAEDC4B}"/>
              </a:ext>
            </a:extLst>
          </p:cNvPr>
          <p:cNvCxnSpPr>
            <a:cxnSpLocks/>
          </p:cNvCxnSpPr>
          <p:nvPr/>
        </p:nvCxnSpPr>
        <p:spPr>
          <a:xfrm>
            <a:off x="9450626" y="6179950"/>
            <a:ext cx="0" cy="21856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38484A4-4B6E-BB47-11CB-7F834F042411}"/>
              </a:ext>
            </a:extLst>
          </p:cNvPr>
          <p:cNvSpPr txBox="1"/>
          <p:nvPr/>
        </p:nvSpPr>
        <p:spPr>
          <a:xfrm>
            <a:off x="1362132" y="2227292"/>
            <a:ext cx="583400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*CTO clusters are smaller than the </a:t>
            </a:r>
            <a:r>
              <a:rPr kumimoji="1" lang="en-US" altLang="ja-JP" dirty="0" err="1"/>
              <a:t>analyser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997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B235A27-300D-9EDC-B597-44F21B02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Cambria Math" panose="02040503050406030204" pitchFamily="18" charset="0"/>
              </a:rPr>
              <a:t>Jut for having the decrease of the intensity, we have other factors…</a:t>
            </a:r>
          </a:p>
          <a:p>
            <a:pPr marL="0" indent="0">
              <a:buNone/>
            </a:pPr>
            <a:r>
              <a:rPr lang="en-US" altLang="ja-JP" dirty="0">
                <a:latin typeface="Cambria Math" panose="02040503050406030204" pitchFamily="18" charset="0"/>
              </a:rPr>
              <a:t> </a:t>
            </a:r>
          </a:p>
          <a:p>
            <a:r>
              <a:rPr lang="en-US" altLang="ja-JP" dirty="0">
                <a:latin typeface="Cambria Math" panose="02040503050406030204" pitchFamily="18" charset="0"/>
              </a:rPr>
              <a:t>Sensitivity change to the surface</a:t>
            </a:r>
            <a:endParaRPr lang="en-US" altLang="ja-JP" dirty="0"/>
          </a:p>
          <a:p>
            <a:r>
              <a:rPr lang="en-US" altLang="ja-JP" dirty="0"/>
              <a:t>Pollution of the surface</a:t>
            </a:r>
            <a:endParaRPr kumimoji="1" lang="en-US" altLang="ja-JP" dirty="0"/>
          </a:p>
          <a:p>
            <a:r>
              <a:rPr lang="en-US" altLang="ja-JP" dirty="0"/>
              <a:t>Photon flux</a:t>
            </a:r>
            <a:r>
              <a:rPr lang="ja-JP" altLang="en-US" dirty="0"/>
              <a:t> </a:t>
            </a:r>
            <a:r>
              <a:rPr lang="en-US" altLang="ja-JP" dirty="0"/>
              <a:t>onto</a:t>
            </a:r>
            <a:r>
              <a:rPr lang="ja-JP" altLang="en-US" dirty="0"/>
              <a:t> </a:t>
            </a:r>
            <a:r>
              <a:rPr lang="en-US" altLang="ja-JP" dirty="0"/>
              <a:t>the</a:t>
            </a:r>
            <a:r>
              <a:rPr lang="ja-JP" altLang="en-US" dirty="0"/>
              <a:t> </a:t>
            </a:r>
            <a:r>
              <a:rPr lang="en-US" altLang="ja-JP" dirty="0"/>
              <a:t>surface</a:t>
            </a:r>
          </a:p>
          <a:p>
            <a:pPr marL="0" indent="0">
              <a:buNone/>
            </a:pP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E9534D-74CE-7D8C-E494-070E82E8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7A9B65-5266-D634-7CB5-D1C6ACE5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5937E4-3A47-EF4D-E333-7330D9FF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377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51371B1-F7A2-616B-529C-E5199EDBF5A5}"/>
              </a:ext>
            </a:extLst>
          </p:cNvPr>
          <p:cNvSpPr/>
          <p:nvPr/>
        </p:nvSpPr>
        <p:spPr>
          <a:xfrm rot="925025">
            <a:off x="10230661" y="7048761"/>
            <a:ext cx="3214691" cy="2059207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0">
                <a:srgbClr val="EA9916">
                  <a:alpha val="45000"/>
                  <a:lumMod val="93000"/>
                  <a:lumOff val="7000"/>
                </a:srgbClr>
              </a:gs>
              <a:gs pos="83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コンテンツ プレースホルダー 6" descr="口を開けている猫&#10;&#10;中程度の精度で">
            <a:extLst>
              <a:ext uri="{FF2B5EF4-FFF2-40B4-BE49-F238E27FC236}">
                <a16:creationId xmlns:a16="http://schemas.microsoft.com/office/drawing/2014/main" id="{1D108C01-4BC6-F2EA-0EE2-6F4030BB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4" y="1180525"/>
            <a:ext cx="5748621" cy="7664828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1C8141-400F-C6F7-3331-5DF8597B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16E0A4A-4A50-372C-7F42-02194DBB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E35CECF-C59C-AC85-E035-B8F70912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65</a:t>
            </a:fld>
            <a:endParaRPr kumimoji="1" lang="ja-JP" altLang="en-US" dirty="0"/>
          </a:p>
        </p:txBody>
      </p:sp>
      <p:pic>
        <p:nvPicPr>
          <p:cNvPr id="11" name="図 10" descr="図形, 円">
            <a:extLst>
              <a:ext uri="{FF2B5EF4-FFF2-40B4-BE49-F238E27FC236}">
                <a16:creationId xmlns:a16="http://schemas.microsoft.com/office/drawing/2014/main" id="{DA4BF3D6-E546-50E3-5A0E-E546685D4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6473341" y="6386162"/>
            <a:ext cx="549089" cy="485106"/>
          </a:xfrm>
          <a:prstGeom prst="rect">
            <a:avLst/>
          </a:prstGeom>
        </p:spPr>
      </p:pic>
      <p:pic>
        <p:nvPicPr>
          <p:cNvPr id="12" name="図 11" descr="図形, 円">
            <a:extLst>
              <a:ext uri="{FF2B5EF4-FFF2-40B4-BE49-F238E27FC236}">
                <a16:creationId xmlns:a16="http://schemas.microsoft.com/office/drawing/2014/main" id="{036B4990-195A-0E03-69DA-69924CED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6823098" y="5643516"/>
            <a:ext cx="549089" cy="485106"/>
          </a:xfrm>
          <a:prstGeom prst="rect">
            <a:avLst/>
          </a:prstGeom>
        </p:spPr>
      </p:pic>
      <p:pic>
        <p:nvPicPr>
          <p:cNvPr id="13" name="図 12" descr="図形, 円">
            <a:extLst>
              <a:ext uri="{FF2B5EF4-FFF2-40B4-BE49-F238E27FC236}">
                <a16:creationId xmlns:a16="http://schemas.microsoft.com/office/drawing/2014/main" id="{D38A7678-AC6A-14B9-0DC1-313EF5E5D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188194" y="5000707"/>
            <a:ext cx="549089" cy="485106"/>
          </a:xfrm>
          <a:prstGeom prst="rect">
            <a:avLst/>
          </a:prstGeom>
        </p:spPr>
      </p:pic>
      <p:pic>
        <p:nvPicPr>
          <p:cNvPr id="14" name="図 13" descr="図形, 円">
            <a:extLst>
              <a:ext uri="{FF2B5EF4-FFF2-40B4-BE49-F238E27FC236}">
                <a16:creationId xmlns:a16="http://schemas.microsoft.com/office/drawing/2014/main" id="{26911B22-D7E5-D2D2-5E0A-EC2F4193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188194" y="3550972"/>
            <a:ext cx="549089" cy="485106"/>
          </a:xfrm>
          <a:prstGeom prst="rect">
            <a:avLst/>
          </a:prstGeom>
        </p:spPr>
      </p:pic>
      <p:pic>
        <p:nvPicPr>
          <p:cNvPr id="15" name="図 14" descr="図形, 円">
            <a:extLst>
              <a:ext uri="{FF2B5EF4-FFF2-40B4-BE49-F238E27FC236}">
                <a16:creationId xmlns:a16="http://schemas.microsoft.com/office/drawing/2014/main" id="{6F74979C-CA4A-1B22-1F30-27467212C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040654" y="4345079"/>
            <a:ext cx="549089" cy="485106"/>
          </a:xfrm>
          <a:prstGeom prst="rect">
            <a:avLst/>
          </a:prstGeom>
        </p:spPr>
      </p:pic>
      <p:pic>
        <p:nvPicPr>
          <p:cNvPr id="16" name="図 15" descr="図形, 円">
            <a:extLst>
              <a:ext uri="{FF2B5EF4-FFF2-40B4-BE49-F238E27FC236}">
                <a16:creationId xmlns:a16="http://schemas.microsoft.com/office/drawing/2014/main" id="{4372F9BB-3CD2-347B-612C-C86FC473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523466" y="3488897"/>
            <a:ext cx="549089" cy="485106"/>
          </a:xfrm>
          <a:prstGeom prst="rect">
            <a:avLst/>
          </a:prstGeom>
        </p:spPr>
      </p:pic>
      <p:pic>
        <p:nvPicPr>
          <p:cNvPr id="17" name="図 16" descr="図形, 円">
            <a:extLst>
              <a:ext uri="{FF2B5EF4-FFF2-40B4-BE49-F238E27FC236}">
                <a16:creationId xmlns:a16="http://schemas.microsoft.com/office/drawing/2014/main" id="{2B5B8781-FC28-CA45-96C5-CEFAA89C7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740242" y="2410739"/>
            <a:ext cx="549089" cy="485106"/>
          </a:xfrm>
          <a:prstGeom prst="rect">
            <a:avLst/>
          </a:prstGeom>
        </p:spPr>
      </p:pic>
      <p:pic>
        <p:nvPicPr>
          <p:cNvPr id="18" name="図 17" descr="図形, 円">
            <a:extLst>
              <a:ext uri="{FF2B5EF4-FFF2-40B4-BE49-F238E27FC236}">
                <a16:creationId xmlns:a16="http://schemas.microsoft.com/office/drawing/2014/main" id="{569E6C3E-4C55-E24C-565E-3D2357AA9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909674" y="5478846"/>
            <a:ext cx="549089" cy="485106"/>
          </a:xfrm>
          <a:prstGeom prst="rect">
            <a:avLst/>
          </a:prstGeom>
        </p:spPr>
      </p:pic>
      <p:pic>
        <p:nvPicPr>
          <p:cNvPr id="22" name="図 21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7F272009-E167-9C2F-5C44-57406D3D3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0209" y="7337139"/>
            <a:ext cx="174051" cy="182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4B9A25-25CD-DBEA-972D-B1CE5B71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25">
            <a:off x="10459576" y="4759065"/>
            <a:ext cx="787862" cy="11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D0FF5B-C1FE-B9CF-994D-802F0B0E8A5C}"/>
              </a:ext>
            </a:extLst>
          </p:cNvPr>
          <p:cNvSpPr txBox="1"/>
          <p:nvPr/>
        </p:nvSpPr>
        <p:spPr>
          <a:xfrm>
            <a:off x="7810626" y="5328985"/>
            <a:ext cx="72321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500" b="1" dirty="0">
                <a:solidFill>
                  <a:srgbClr val="FF0000"/>
                </a:solidFill>
              </a:rPr>
              <a:t>Thank</a:t>
            </a:r>
            <a:r>
              <a:rPr kumimoji="1" lang="en-US" altLang="ja-JP" sz="3500" b="1" dirty="0"/>
              <a:t>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y</a:t>
            </a:r>
            <a:r>
              <a:rPr kumimoji="1" lang="en-US" altLang="ja-JP" sz="3500" b="1" dirty="0"/>
              <a:t> </a:t>
            </a:r>
            <a:r>
              <a:rPr kumimoji="1" lang="en-US" altLang="ja-JP" sz="3500" dirty="0"/>
              <a:t>     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u very much…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  <p:pic>
        <p:nvPicPr>
          <p:cNvPr id="27" name="図 26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4C3BB3E4-6F65-6F54-68CD-8A4E59A10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3542" y="7119092"/>
            <a:ext cx="206695" cy="217180"/>
          </a:xfrm>
          <a:prstGeom prst="rect">
            <a:avLst/>
          </a:prstGeom>
        </p:spPr>
      </p:pic>
      <p:pic>
        <p:nvPicPr>
          <p:cNvPr id="28" name="図 27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C989BDE1-F40A-4930-D29E-0D23A156D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64415" y="6887910"/>
            <a:ext cx="0" cy="0"/>
          </a:xfrm>
          <a:prstGeom prst="rect">
            <a:avLst/>
          </a:prstGeom>
        </p:spPr>
      </p:pic>
      <p:pic>
        <p:nvPicPr>
          <p:cNvPr id="29" name="図 28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B87AA227-A65C-1C51-D9E3-506EF95EB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3748" y="7493184"/>
            <a:ext cx="87026" cy="91440"/>
          </a:xfrm>
          <a:prstGeom prst="rect">
            <a:avLst/>
          </a:prstGeom>
        </p:spPr>
      </p:pic>
      <p:pic>
        <p:nvPicPr>
          <p:cNvPr id="30" name="図 29" descr="図形, 円">
            <a:extLst>
              <a:ext uri="{FF2B5EF4-FFF2-40B4-BE49-F238E27FC236}">
                <a16:creationId xmlns:a16="http://schemas.microsoft.com/office/drawing/2014/main" id="{BE52943B-9BAE-0646-A374-893875165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8987367" y="2247672"/>
            <a:ext cx="549089" cy="485106"/>
          </a:xfrm>
          <a:prstGeom prst="rect">
            <a:avLst/>
          </a:prstGeom>
        </p:spPr>
      </p:pic>
      <p:pic>
        <p:nvPicPr>
          <p:cNvPr id="31" name="図 30" descr="図形, 円">
            <a:extLst>
              <a:ext uri="{FF2B5EF4-FFF2-40B4-BE49-F238E27FC236}">
                <a16:creationId xmlns:a16="http://schemas.microsoft.com/office/drawing/2014/main" id="{4DEC95D5-B58C-79B6-865F-0A42D7A14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635612" y="2770125"/>
            <a:ext cx="549089" cy="485106"/>
          </a:xfrm>
          <a:prstGeom prst="rect">
            <a:avLst/>
          </a:prstGeom>
        </p:spPr>
      </p:pic>
      <p:pic>
        <p:nvPicPr>
          <p:cNvPr id="32" name="図 31" descr="図形, 円">
            <a:extLst>
              <a:ext uri="{FF2B5EF4-FFF2-40B4-BE49-F238E27FC236}">
                <a16:creationId xmlns:a16="http://schemas.microsoft.com/office/drawing/2014/main" id="{808ED6F1-27D2-288A-80E0-40CE5C664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423935" y="2833541"/>
            <a:ext cx="549089" cy="485106"/>
          </a:xfrm>
          <a:prstGeom prst="rect">
            <a:avLst/>
          </a:prstGeom>
        </p:spPr>
      </p:pic>
      <p:pic>
        <p:nvPicPr>
          <p:cNvPr id="33" name="図 32" descr="図形, 円">
            <a:extLst>
              <a:ext uri="{FF2B5EF4-FFF2-40B4-BE49-F238E27FC236}">
                <a16:creationId xmlns:a16="http://schemas.microsoft.com/office/drawing/2014/main" id="{10B7737D-F109-A8C6-DA1F-C3DFA59C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397737" y="4269745"/>
            <a:ext cx="549089" cy="485106"/>
          </a:xfrm>
          <a:prstGeom prst="rect">
            <a:avLst/>
          </a:prstGeom>
        </p:spPr>
      </p:pic>
      <p:pic>
        <p:nvPicPr>
          <p:cNvPr id="34" name="図 33" descr="図形, 円">
            <a:extLst>
              <a:ext uri="{FF2B5EF4-FFF2-40B4-BE49-F238E27FC236}">
                <a16:creationId xmlns:a16="http://schemas.microsoft.com/office/drawing/2014/main" id="{C4588914-3569-3705-C219-21A59918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994131" y="4836011"/>
            <a:ext cx="549089" cy="485106"/>
          </a:xfrm>
          <a:prstGeom prst="rect">
            <a:avLst/>
          </a:prstGeom>
        </p:spPr>
      </p:pic>
      <p:pic>
        <p:nvPicPr>
          <p:cNvPr id="35" name="図 34" descr="図形, 円">
            <a:extLst>
              <a:ext uri="{FF2B5EF4-FFF2-40B4-BE49-F238E27FC236}">
                <a16:creationId xmlns:a16="http://schemas.microsoft.com/office/drawing/2014/main" id="{AB1E2C81-4669-0D2B-8DB8-A259E1F21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8154054" y="2322262"/>
            <a:ext cx="549089" cy="485106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1C36B301-841C-C4CB-2B5E-9BDCECCA5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167">
            <a:off x="10613062" y="7213299"/>
            <a:ext cx="2482633" cy="1730131"/>
          </a:xfrm>
          <a:prstGeom prst="rect">
            <a:avLst/>
          </a:prstGeom>
        </p:spPr>
      </p:pic>
      <p:pic>
        <p:nvPicPr>
          <p:cNvPr id="43" name="図 42" descr="ロゴ">
            <a:extLst>
              <a:ext uri="{FF2B5EF4-FFF2-40B4-BE49-F238E27FC236}">
                <a16:creationId xmlns:a16="http://schemas.microsoft.com/office/drawing/2014/main" id="{555A35C6-4E35-CB1E-99F9-B8CF20DD5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712">
            <a:off x="9845685" y="7395302"/>
            <a:ext cx="677066" cy="812719"/>
          </a:xfrm>
          <a:prstGeom prst="rect">
            <a:avLst/>
          </a:prstGeom>
        </p:spPr>
      </p:pic>
      <p:pic>
        <p:nvPicPr>
          <p:cNvPr id="44" name="図 43" descr="図形, 円">
            <a:extLst>
              <a:ext uri="{FF2B5EF4-FFF2-40B4-BE49-F238E27FC236}">
                <a16:creationId xmlns:a16="http://schemas.microsoft.com/office/drawing/2014/main" id="{9DB0F56C-3872-9714-BF8B-CC7E9D352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479">
            <a:off x="11219239" y="7655735"/>
            <a:ext cx="549089" cy="485106"/>
          </a:xfrm>
          <a:prstGeom prst="rect">
            <a:avLst/>
          </a:prstGeom>
        </p:spPr>
      </p:pic>
      <p:pic>
        <p:nvPicPr>
          <p:cNvPr id="45" name="図 44" descr="図形, 円">
            <a:extLst>
              <a:ext uri="{FF2B5EF4-FFF2-40B4-BE49-F238E27FC236}">
                <a16:creationId xmlns:a16="http://schemas.microsoft.com/office/drawing/2014/main" id="{80BA2FE9-5E54-7FC3-2824-5D2E67FEF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91715">
            <a:off x="12082465" y="7916660"/>
            <a:ext cx="549089" cy="485106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D173385-020C-FEA7-69E2-253530E87A7F}"/>
              </a:ext>
            </a:extLst>
          </p:cNvPr>
          <p:cNvSpPr txBox="1"/>
          <p:nvPr/>
        </p:nvSpPr>
        <p:spPr>
          <a:xfrm>
            <a:off x="7683494" y="8324489"/>
            <a:ext cx="307040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It is ongoing…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41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D1E6C-7F36-93AD-F4C3-DFDBABC1A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55" y="1496719"/>
            <a:ext cx="14109145" cy="5721549"/>
          </a:xfrm>
        </p:spPr>
        <p:txBody>
          <a:bodyPr>
            <a:normAutofit fontScale="32500" lnSpcReduction="20000"/>
          </a:bodyPr>
          <a:lstStyle/>
          <a:p>
            <a:r>
              <a:rPr lang="en-US" altLang="ja-JP" sz="9200" b="1" dirty="0" err="1"/>
              <a:t>MsSpec</a:t>
            </a:r>
            <a:r>
              <a:rPr lang="en-US" altLang="ja-JP" sz="9200" b="1" dirty="0"/>
              <a:t> </a:t>
            </a:r>
            <a:r>
              <a:rPr lang="en-US" altLang="ja-JP" sz="9200" dirty="0"/>
              <a:t>([1])</a:t>
            </a:r>
            <a:endParaRPr lang="en-US" altLang="ja-JP" sz="92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Python-Fortran combined package to compute the differential cross-section for PED</a:t>
            </a:r>
          </a:p>
          <a:p>
            <a:pPr marL="0" indent="0">
              <a:buNone/>
            </a:pPr>
            <a:endParaRPr lang="en-US" altLang="ja-JP" sz="9200" b="1" dirty="0"/>
          </a:p>
          <a:p>
            <a:r>
              <a:rPr lang="en-US" altLang="ja-JP" sz="9200" b="1" dirty="0" err="1"/>
              <a:t>MsSpec</a:t>
            </a:r>
            <a:r>
              <a:rPr lang="en-US" altLang="ja-JP" sz="9200" b="1" dirty="0"/>
              <a:t> has: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Matrix inversion: </a:t>
            </a:r>
            <a:r>
              <a:rPr lang="en-GB" altLang="ja-JP" sz="9200" dirty="0"/>
              <a:t>Exact solution but with memory storage requirement then almost impossible for large clusters (&gt; 1000 atoms)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9200" dirty="0"/>
              <a:t>Series expansion: perturbative solution, usually applicable for large clusters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altLang="ja-JP" sz="9200" dirty="0"/>
          </a:p>
          <a:p>
            <a:r>
              <a:rPr lang="en-GB" altLang="ja-JP" sz="9200" b="1" dirty="0"/>
              <a:t>Renormalization methods: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Some renormalization methods have been proposed. ([2])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Renormalization complex parameter, ω should be optimized to use them.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altLang="ja-JP" sz="2200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430D1983-4BDC-01E3-EA4D-246E3AB5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F646C54-8F83-5BFC-2D62-F6B30302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DD46791-123C-0920-E726-B3E0AC6C1BBA}"/>
              </a:ext>
            </a:extLst>
          </p:cNvPr>
          <p:cNvSpPr txBox="1"/>
          <p:nvPr/>
        </p:nvSpPr>
        <p:spPr>
          <a:xfrm>
            <a:off x="8136955" y="7795969"/>
            <a:ext cx="664331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[1]   Website of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https://msspec.cnrs.fr/index.html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[2]   Takatsu, A. et al., Simple renormalization schemes for multiple scattering series expansions, Phys. Chem. Chem. 24 5658–5668 (2022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DCE05042-C37B-3415-A40A-2EF463BC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0726F4-5700-D88B-2596-32F7A6B261A7}"/>
              </a:ext>
            </a:extLst>
          </p:cNvPr>
          <p:cNvSpPr txBox="1"/>
          <p:nvPr/>
        </p:nvSpPr>
        <p:spPr>
          <a:xfrm>
            <a:off x="3965605" y="372540"/>
            <a:ext cx="722044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Computer code used: </a:t>
            </a:r>
            <a:r>
              <a:rPr lang="en-US" altLang="ja-JP" sz="5000" b="1" baseline="23391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endParaRPr lang="en-US" altLang="ja-JP" sz="5000" b="1" baseline="233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コネクタ: カギ線 3">
            <a:extLst>
              <a:ext uri="{FF2B5EF4-FFF2-40B4-BE49-F238E27FC236}">
                <a16:creationId xmlns:a16="http://schemas.microsoft.com/office/drawing/2014/main" id="{17B1B5A1-7E05-898B-B0DE-3EAE8D7F2470}"/>
              </a:ext>
            </a:extLst>
          </p:cNvPr>
          <p:cNvCxnSpPr>
            <a:cxnSpLocks/>
          </p:cNvCxnSpPr>
          <p:nvPr/>
        </p:nvCxnSpPr>
        <p:spPr>
          <a:xfrm rot="5400000">
            <a:off x="3889206" y="5196426"/>
            <a:ext cx="667655" cy="3332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B537424-9F2A-D697-3008-70967ED1788D}"/>
              </a:ext>
            </a:extLst>
          </p:cNvPr>
          <p:cNvCxnSpPr>
            <a:cxnSpLocks/>
          </p:cNvCxnSpPr>
          <p:nvPr/>
        </p:nvCxnSpPr>
        <p:spPr>
          <a:xfrm>
            <a:off x="943429" y="5029200"/>
            <a:ext cx="1249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54AAEA4-20DD-E495-8C86-3F987CAA0239}"/>
              </a:ext>
            </a:extLst>
          </p:cNvPr>
          <p:cNvCxnSpPr>
            <a:cxnSpLocks/>
          </p:cNvCxnSpPr>
          <p:nvPr/>
        </p:nvCxnSpPr>
        <p:spPr>
          <a:xfrm>
            <a:off x="943428" y="6066971"/>
            <a:ext cx="45429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4E949FB-E9B8-B399-7F57-794567EAB066}"/>
              </a:ext>
            </a:extLst>
          </p:cNvPr>
          <p:cNvSpPr txBox="1"/>
          <p:nvPr/>
        </p:nvSpPr>
        <p:spPr>
          <a:xfrm>
            <a:off x="943428" y="5166332"/>
            <a:ext cx="3101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>
                <a:solidFill>
                  <a:srgbClr val="FF0000"/>
                </a:solidFill>
              </a:rPr>
              <a:t>When not applicable</a:t>
            </a:r>
            <a:endParaRPr kumimoji="1" lang="ja-JP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F458FE6-7FCA-5C95-14AF-E6C89D2ED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339" y="1113332"/>
                <a:ext cx="13793326" cy="675341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sz="3000" dirty="0"/>
                  <a:t>We need to optimize renormalization parameter.</a:t>
                </a:r>
              </a:p>
              <a:p>
                <a:endParaRPr kumimoji="1" lang="en-US" altLang="ja-JP" sz="3000" dirty="0"/>
              </a:p>
              <a:p>
                <a:pPr marL="0" indent="0">
                  <a:buNone/>
                </a:pPr>
                <a:r>
                  <a:rPr kumimoji="1" lang="en-US" altLang="ja-JP" sz="3000" b="1" dirty="0"/>
                  <a:t>Taylor expansion            </a:t>
                </a:r>
                <a14:m>
                  <m:oMath xmlns:m="http://schemas.openxmlformats.org/officeDocument/2006/math"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+…             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𝐜𝐨𝐧𝐯𝐞𝐫𝐠𝐞𝐬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3000" b="1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altLang="ja-JP" sz="30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+…            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𝐜𝐨𝐧𝐯𝐞𝐫𝐠𝐞𝐬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000" b="1" i="0" smtClean="0">
                        <a:latin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</m:d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3000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sz="30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kumimoji="1" lang="en-US" altLang="ja-JP" sz="2900" dirty="0"/>
                  <a:t>We look at spectra radius, </a:t>
                </a:r>
                <a14:m>
                  <m:oMath xmlns:m="http://schemas.openxmlformats.org/officeDocument/2006/math">
                    <m:r>
                      <a:rPr kumimoji="1" lang="ja-JP" altLang="en-US" sz="29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kumimoji="1" lang="en-US" altLang="ja-JP" sz="2900" dirty="0"/>
                  <a:t> to clarify when we have divergence: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kumimoji="1" lang="en-US" altLang="ja-JP" sz="30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ja-JP" altLang="en-US" sz="2900" b="1" i="0" smtClean="0">
                        <a:latin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altLang="ja-JP" sz="2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9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</m:d>
                    <m:r>
                      <a:rPr lang="en-US" altLang="ja-JP" sz="2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900" dirty="0"/>
                  <a:t>is the largest eigenvalue in modulus.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r>
                  <a:rPr lang="en-US" altLang="ja-JP" sz="3000" dirty="0"/>
                  <a:t>The calculation is as heavy as MI.</a:t>
                </a:r>
              </a:p>
              <a:p>
                <a:endParaRPr lang="en-US" altLang="ja-JP" sz="30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ja-JP" sz="2900" dirty="0"/>
                  <a:t>For 1000 atoms, around 3 weeks !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29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ja-JP" sz="2900" dirty="0"/>
                  <a:t>Increasing Series truncation order by 1, CPU time is multiplied by 1000.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dirty="0"/>
              </a:p>
              <a:p>
                <a:endParaRPr kumimoji="1" lang="ja-JP" altLang="en-US" sz="3000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F458FE6-7FCA-5C95-14AF-E6C89D2ED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339" y="1113332"/>
                <a:ext cx="13793326" cy="6753411"/>
              </a:xfrm>
              <a:blipFill>
                <a:blip r:embed="rId3"/>
                <a:stretch>
                  <a:fillRect l="-795" t="-23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E7784C1-356E-4EB1-D7A5-F95E572E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3C1323D-D0A9-06EF-318D-C05E82C9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B19026-98E7-6FC2-DCCA-22135D4B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BE03BB-DC63-D4FE-E0AD-D610FE18D310}"/>
              </a:ext>
            </a:extLst>
          </p:cNvPr>
          <p:cNvSpPr txBox="1"/>
          <p:nvPr/>
        </p:nvSpPr>
        <p:spPr>
          <a:xfrm>
            <a:off x="3900921" y="368990"/>
            <a:ext cx="6828557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Calculation of omega parameter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DF9844D-1274-7596-F91A-7B58FA069458}"/>
              </a:ext>
            </a:extLst>
          </p:cNvPr>
          <p:cNvSpPr/>
          <p:nvPr/>
        </p:nvSpPr>
        <p:spPr>
          <a:xfrm>
            <a:off x="0" y="7711237"/>
            <a:ext cx="14630400" cy="137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000" dirty="0">
                <a:solidFill>
                  <a:srgbClr val="FF0000"/>
                </a:solidFill>
              </a:rPr>
              <a:t>We have discovered that the divergence is coming from atomic chains.</a:t>
            </a:r>
            <a:endParaRPr kumimoji="1" lang="ja-JP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1F7572C-0E22-85B9-C280-B93B9984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039" y="1355789"/>
            <a:ext cx="12618720" cy="6381962"/>
          </a:xfrm>
        </p:spPr>
        <p:txBody>
          <a:bodyPr/>
          <a:lstStyle/>
          <a:p>
            <a:r>
              <a:rPr lang="en-US" altLang="ja-JP" sz="3000" dirty="0"/>
              <a:t>Methodology: </a:t>
            </a:r>
            <a:r>
              <a:rPr kumimoji="1" lang="en-US" altLang="ja-JP" sz="3000" dirty="0"/>
              <a:t>calculate ω only for dense atomic chains and then use it for </a:t>
            </a:r>
            <a:r>
              <a:rPr lang="en-US" altLang="ja-JP" sz="3000" dirty="0"/>
              <a:t>the</a:t>
            </a:r>
            <a:r>
              <a:rPr kumimoji="1" lang="en-US" altLang="ja-JP" sz="3000" dirty="0"/>
              <a:t> full cluster.</a:t>
            </a:r>
          </a:p>
          <a:p>
            <a:endParaRPr lang="en-US" altLang="ja-JP" dirty="0"/>
          </a:p>
          <a:p>
            <a:r>
              <a:rPr kumimoji="1" lang="en-US" altLang="ja-JP" sz="3000" dirty="0" err="1"/>
              <a:t>E,g</a:t>
            </a:r>
            <a:r>
              <a:rPr kumimoji="1" lang="en-US" altLang="ja-JP" sz="3000" dirty="0"/>
              <a:t>.: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3633AC-1BA7-E20A-66ED-275265D3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0463E8-1356-869C-5507-DB1702B2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DB55A5-9E0A-825A-8FCC-1404E871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6" name="ZoneTexte 142">
            <a:extLst>
              <a:ext uri="{FF2B5EF4-FFF2-40B4-BE49-F238E27FC236}">
                <a16:creationId xmlns:a16="http://schemas.microsoft.com/office/drawing/2014/main" id="{5A2F9956-7C3D-00A6-B62D-1A61BA8CA8C5}"/>
              </a:ext>
            </a:extLst>
          </p:cNvPr>
          <p:cNvSpPr txBox="1"/>
          <p:nvPr/>
        </p:nvSpPr>
        <p:spPr>
          <a:xfrm>
            <a:off x="2420947" y="2395635"/>
            <a:ext cx="79132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/>
              <a:t>84 atoms cluster of Pt</a:t>
            </a:r>
          </a:p>
          <a:p>
            <a:pPr algn="r"/>
            <a:r>
              <a:rPr lang="en-GB" sz="2400" dirty="0"/>
              <a:t>Spectral radius = 1,09 @ 410 eV</a:t>
            </a:r>
          </a:p>
          <a:p>
            <a:pPr algn="r"/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Spectral radius follows the same trend than Perovskites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Can still be computed by MI to aid comparison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83385EB1-25FF-3362-1BF8-EAFDF5A65427}"/>
              </a:ext>
            </a:extLst>
          </p:cNvPr>
          <p:cNvGrpSpPr/>
          <p:nvPr/>
        </p:nvGrpSpPr>
        <p:grpSpPr>
          <a:xfrm>
            <a:off x="10519593" y="2133564"/>
            <a:ext cx="4381133" cy="1780061"/>
            <a:chOff x="9638668" y="2133450"/>
            <a:chExt cx="4381133" cy="178006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4EEA4AD-E37D-0B89-47DD-840157A9A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4" t="26284" r="21251" b="23252"/>
            <a:stretch/>
          </p:blipFill>
          <p:spPr>
            <a:xfrm>
              <a:off x="9638668" y="2133450"/>
              <a:ext cx="2595923" cy="1780061"/>
            </a:xfrm>
            <a:prstGeom prst="rect">
              <a:avLst/>
            </a:prstGeom>
          </p:spPr>
        </p:pic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D414840-2648-7323-A3D0-864E1FAD83F0}"/>
                </a:ext>
              </a:extLst>
            </p:cNvPr>
            <p:cNvSpPr/>
            <p:nvPr/>
          </p:nvSpPr>
          <p:spPr>
            <a:xfrm>
              <a:off x="11746605" y="2140738"/>
              <a:ext cx="1202070" cy="4770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25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Pt</a:t>
              </a:r>
            </a:p>
          </p:txBody>
        </p:sp>
        <p:sp>
          <p:nvSpPr>
            <p:cNvPr id="9" name="ZoneTexte 140">
              <a:extLst>
                <a:ext uri="{FF2B5EF4-FFF2-40B4-BE49-F238E27FC236}">
                  <a16:creationId xmlns:a16="http://schemas.microsoft.com/office/drawing/2014/main" id="{02E9D8BE-6B70-2843-568D-3AB864439851}"/>
                </a:ext>
              </a:extLst>
            </p:cNvPr>
            <p:cNvSpPr txBox="1"/>
            <p:nvPr/>
          </p:nvSpPr>
          <p:spPr>
            <a:xfrm>
              <a:off x="11842245" y="3080985"/>
              <a:ext cx="2177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Emitter atom</a:t>
              </a:r>
            </a:p>
          </p:txBody>
        </p:sp>
        <p:sp>
          <p:nvSpPr>
            <p:cNvPr id="10" name="Forme libre 141">
              <a:extLst>
                <a:ext uri="{FF2B5EF4-FFF2-40B4-BE49-F238E27FC236}">
                  <a16:creationId xmlns:a16="http://schemas.microsoft.com/office/drawing/2014/main" id="{72A64504-875B-BFF0-A873-38680C2CAFD0}"/>
                </a:ext>
              </a:extLst>
            </p:cNvPr>
            <p:cNvSpPr/>
            <p:nvPr/>
          </p:nvSpPr>
          <p:spPr>
            <a:xfrm>
              <a:off x="10885390" y="3529064"/>
              <a:ext cx="1321012" cy="359446"/>
            </a:xfrm>
            <a:custGeom>
              <a:avLst/>
              <a:gdLst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203582"/>
                <a:gd name="connsiteX1" fmla="*/ 434109 w 434109"/>
                <a:gd name="connsiteY1" fmla="*/ 96982 h 203582"/>
                <a:gd name="connsiteX0" fmla="*/ 0 w 281709"/>
                <a:gd name="connsiteY0" fmla="*/ 350805 h 474010"/>
                <a:gd name="connsiteX1" fmla="*/ 281709 w 281709"/>
                <a:gd name="connsiteY1" fmla="*/ 3287 h 474010"/>
                <a:gd name="connsiteX0" fmla="*/ 10432 w 292141"/>
                <a:gd name="connsiteY0" fmla="*/ 362800 h 362800"/>
                <a:gd name="connsiteX1" fmla="*/ 292141 w 292141"/>
                <a:gd name="connsiteY1" fmla="*/ 15282 h 362800"/>
                <a:gd name="connsiteX0" fmla="*/ 10432 w 292141"/>
                <a:gd name="connsiteY0" fmla="*/ 362800 h 362800"/>
                <a:gd name="connsiteX1" fmla="*/ 292141 w 292141"/>
                <a:gd name="connsiteY1" fmla="*/ 15282 h 362800"/>
                <a:gd name="connsiteX0" fmla="*/ 25592 w 307301"/>
                <a:gd name="connsiteY0" fmla="*/ 348543 h 348543"/>
                <a:gd name="connsiteX1" fmla="*/ 307301 w 307301"/>
                <a:gd name="connsiteY1" fmla="*/ 1025 h 348543"/>
                <a:gd name="connsiteX0" fmla="*/ 125422 w 178531"/>
                <a:gd name="connsiteY0" fmla="*/ 589102 h 589102"/>
                <a:gd name="connsiteX1" fmla="*/ 178531 w 178531"/>
                <a:gd name="connsiteY1" fmla="*/ 284 h 589102"/>
                <a:gd name="connsiteX0" fmla="*/ 47355 w 100464"/>
                <a:gd name="connsiteY0" fmla="*/ 588818 h 588818"/>
                <a:gd name="connsiteX1" fmla="*/ 100464 w 100464"/>
                <a:gd name="connsiteY1" fmla="*/ 0 h 588818"/>
                <a:gd name="connsiteX0" fmla="*/ 52341 w 105450"/>
                <a:gd name="connsiteY0" fmla="*/ 588818 h 588818"/>
                <a:gd name="connsiteX1" fmla="*/ 105450 w 105450"/>
                <a:gd name="connsiteY1" fmla="*/ 0 h 588818"/>
                <a:gd name="connsiteX0" fmla="*/ 227639 w 227639"/>
                <a:gd name="connsiteY0" fmla="*/ 293543 h 293543"/>
                <a:gd name="connsiteX1" fmla="*/ 42623 w 227639"/>
                <a:gd name="connsiteY1" fmla="*/ 0 h 293543"/>
                <a:gd name="connsiteX0" fmla="*/ 239863 w 239863"/>
                <a:gd name="connsiteY0" fmla="*/ 293543 h 293912"/>
                <a:gd name="connsiteX1" fmla="*/ 54847 w 239863"/>
                <a:gd name="connsiteY1" fmla="*/ 0 h 293912"/>
                <a:gd name="connsiteX0" fmla="*/ 495938 w 495938"/>
                <a:gd name="connsiteY0" fmla="*/ 0 h 372008"/>
                <a:gd name="connsiteX1" fmla="*/ 28147 w 495938"/>
                <a:gd name="connsiteY1" fmla="*/ 333503 h 372008"/>
                <a:gd name="connsiteX0" fmla="*/ 523222 w 523222"/>
                <a:gd name="connsiteY0" fmla="*/ 0 h 359230"/>
                <a:gd name="connsiteX1" fmla="*/ 26795 w 523222"/>
                <a:gd name="connsiteY1" fmla="*/ 319871 h 359230"/>
                <a:gd name="connsiteX0" fmla="*/ 496427 w 496427"/>
                <a:gd name="connsiteY0" fmla="*/ 0 h 319871"/>
                <a:gd name="connsiteX1" fmla="*/ 0 w 496427"/>
                <a:gd name="connsiteY1" fmla="*/ 319871 h 319871"/>
                <a:gd name="connsiteX0" fmla="*/ 496427 w 496427"/>
                <a:gd name="connsiteY0" fmla="*/ 48161 h 368032"/>
                <a:gd name="connsiteX1" fmla="*/ 0 w 496427"/>
                <a:gd name="connsiteY1" fmla="*/ 368032 h 368032"/>
                <a:gd name="connsiteX0" fmla="*/ 496427 w 496761"/>
                <a:gd name="connsiteY0" fmla="*/ 189092 h 508963"/>
                <a:gd name="connsiteX1" fmla="*/ 0 w 496761"/>
                <a:gd name="connsiteY1" fmla="*/ 508963 h 508963"/>
                <a:gd name="connsiteX0" fmla="*/ 496427 w 496854"/>
                <a:gd name="connsiteY0" fmla="*/ 103420 h 547686"/>
                <a:gd name="connsiteX1" fmla="*/ 0 w 496854"/>
                <a:gd name="connsiteY1" fmla="*/ 423291 h 547686"/>
                <a:gd name="connsiteX0" fmla="*/ 496427 w 496427"/>
                <a:gd name="connsiteY0" fmla="*/ 0 h 514410"/>
                <a:gd name="connsiteX1" fmla="*/ 0 w 496427"/>
                <a:gd name="connsiteY1" fmla="*/ 319871 h 51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427" h="514410">
                  <a:moveTo>
                    <a:pt x="496427" y="0"/>
                  </a:moveTo>
                  <a:cubicBezTo>
                    <a:pt x="454452" y="171562"/>
                    <a:pt x="277669" y="839994"/>
                    <a:pt x="0" y="31987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71B11B08-7971-098D-ED55-374263D96A2C}"/>
              </a:ext>
            </a:extLst>
          </p:cNvPr>
          <p:cNvGrpSpPr/>
          <p:nvPr/>
        </p:nvGrpSpPr>
        <p:grpSpPr>
          <a:xfrm>
            <a:off x="2318047" y="4559897"/>
            <a:ext cx="9139645" cy="4153195"/>
            <a:chOff x="2675586" y="4614813"/>
            <a:chExt cx="9139645" cy="4153195"/>
          </a:xfrm>
        </p:grpSpPr>
        <p:sp>
          <p:nvSpPr>
            <p:cNvPr id="13" name="Rectangle à coins arrondis 154">
              <a:extLst>
                <a:ext uri="{FF2B5EF4-FFF2-40B4-BE49-F238E27FC236}">
                  <a16:creationId xmlns:a16="http://schemas.microsoft.com/office/drawing/2014/main" id="{41672C9C-7F6B-FC31-6E85-68D85DAE5C52}"/>
                </a:ext>
              </a:extLst>
            </p:cNvPr>
            <p:cNvSpPr/>
            <p:nvPr/>
          </p:nvSpPr>
          <p:spPr>
            <a:xfrm>
              <a:off x="6852196" y="4649437"/>
              <a:ext cx="4842035" cy="4118571"/>
            </a:xfrm>
            <a:prstGeom prst="roundRect">
              <a:avLst>
                <a:gd name="adj" fmla="val 0"/>
              </a:avLst>
            </a:prstGeom>
            <a:solidFill>
              <a:srgbClr val="007AB3">
                <a:alpha val="50196"/>
              </a:srgb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6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" name="Rectangle à coins arrondis 144">
              <a:extLst>
                <a:ext uri="{FF2B5EF4-FFF2-40B4-BE49-F238E27FC236}">
                  <a16:creationId xmlns:a16="http://schemas.microsoft.com/office/drawing/2014/main" id="{1472D683-10EC-ECF3-4482-7E5E0F039270}"/>
                </a:ext>
              </a:extLst>
            </p:cNvPr>
            <p:cNvSpPr/>
            <p:nvPr/>
          </p:nvSpPr>
          <p:spPr>
            <a:xfrm>
              <a:off x="2722713" y="4615591"/>
              <a:ext cx="4132585" cy="4110569"/>
            </a:xfrm>
            <a:prstGeom prst="roundRect">
              <a:avLst>
                <a:gd name="adj" fmla="val 0"/>
              </a:avLst>
            </a:prstGeom>
            <a:solidFill>
              <a:srgbClr val="E0CC93"/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600" dirty="0">
                <a:solidFill>
                  <a:schemeClr val="tx1"/>
                </a:solidFill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7">
                  <a:extLst>
                    <a:ext uri="{FF2B5EF4-FFF2-40B4-BE49-F238E27FC236}">
                      <a16:creationId xmlns:a16="http://schemas.microsoft.com/office/drawing/2014/main" id="{9D5F9D13-DE2E-4122-27D3-25F45AD57698}"/>
                    </a:ext>
                  </a:extLst>
                </p:cNvPr>
                <p:cNvSpPr txBox="1"/>
                <p:nvPr/>
              </p:nvSpPr>
              <p:spPr>
                <a:xfrm>
                  <a:off x="3183188" y="4614813"/>
                  <a:ext cx="3565721" cy="1269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Finding a good approximation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a14:m>
                  <a:r>
                    <a:rPr lang="en-GB" dirty="0"/>
                    <a:t> by working on sub-chains of atoms and applying the result to the full cluster…</a:t>
                  </a:r>
                </a:p>
              </p:txBody>
            </p:sp>
          </mc:Choice>
          <mc:Fallback xmlns="">
            <p:sp>
              <p:nvSpPr>
                <p:cNvPr id="15" name="ZoneTexte 147">
                  <a:extLst>
                    <a:ext uri="{FF2B5EF4-FFF2-40B4-BE49-F238E27FC236}">
                      <a16:creationId xmlns:a16="http://schemas.microsoft.com/office/drawing/2014/main" id="{9D5F9D13-DE2E-4122-27D3-25F45AD57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188" y="4614813"/>
                  <a:ext cx="3565721" cy="1269059"/>
                </a:xfrm>
                <a:prstGeom prst="rect">
                  <a:avLst/>
                </a:prstGeom>
                <a:blipFill>
                  <a:blip r:embed="rId4"/>
                  <a:stretch>
                    <a:fillRect l="-2397" t="-3365" b="-5432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Image 150">
              <a:extLst>
                <a:ext uri="{FF2B5EF4-FFF2-40B4-BE49-F238E27FC236}">
                  <a16:creationId xmlns:a16="http://schemas.microsoft.com/office/drawing/2014/main" id="{E38C2867-2281-DBED-FC31-85C98ABA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586" y="4684753"/>
              <a:ext cx="600435" cy="606535"/>
            </a:xfrm>
            <a:prstGeom prst="rect">
              <a:avLst/>
            </a:prstGeom>
            <a:effectLst>
              <a:outerShdw blurRad="127000" dist="38100" dir="2700000" sx="110000" sy="11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7" name="Connecteur droit avec flèche 131">
              <a:extLst>
                <a:ext uri="{FF2B5EF4-FFF2-40B4-BE49-F238E27FC236}">
                  <a16:creationId xmlns:a16="http://schemas.microsoft.com/office/drawing/2014/main" id="{B0D9A1D0-FF25-A6BF-D3B8-1F5832B35FCF}"/>
                </a:ext>
              </a:extLst>
            </p:cNvPr>
            <p:cNvCxnSpPr/>
            <p:nvPr/>
          </p:nvCxnSpPr>
          <p:spPr>
            <a:xfrm flipV="1">
              <a:off x="4930557" y="7844196"/>
              <a:ext cx="212288" cy="392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46">
              <a:extLst>
                <a:ext uri="{FF2B5EF4-FFF2-40B4-BE49-F238E27FC236}">
                  <a16:creationId xmlns:a16="http://schemas.microsoft.com/office/drawing/2014/main" id="{1BEDCF23-0FBA-286D-24BE-1953ED4AB453}"/>
                </a:ext>
              </a:extLst>
            </p:cNvPr>
            <p:cNvCxnSpPr/>
            <p:nvPr/>
          </p:nvCxnSpPr>
          <p:spPr>
            <a:xfrm>
              <a:off x="3891245" y="7906520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36">
              <a:extLst>
                <a:ext uri="{FF2B5EF4-FFF2-40B4-BE49-F238E27FC236}">
                  <a16:creationId xmlns:a16="http://schemas.microsoft.com/office/drawing/2014/main" id="{7D2EEA35-63D7-5411-02E1-BA5DDD189232}"/>
                </a:ext>
              </a:extLst>
            </p:cNvPr>
            <p:cNvCxnSpPr>
              <a:endCxn id="23" idx="4"/>
            </p:cNvCxnSpPr>
            <p:nvPr/>
          </p:nvCxnSpPr>
          <p:spPr>
            <a:xfrm flipV="1">
              <a:off x="3664644" y="6973399"/>
              <a:ext cx="0" cy="839317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Ellipse 39">
              <a:extLst>
                <a:ext uri="{FF2B5EF4-FFF2-40B4-BE49-F238E27FC236}">
                  <a16:creationId xmlns:a16="http://schemas.microsoft.com/office/drawing/2014/main" id="{FAA3AA6B-A815-717E-D65B-541E1916CFDE}"/>
                </a:ext>
              </a:extLst>
            </p:cNvPr>
            <p:cNvSpPr/>
            <p:nvPr/>
          </p:nvSpPr>
          <p:spPr>
            <a:xfrm>
              <a:off x="3438043" y="768029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96">
              <a:extLst>
                <a:ext uri="{FF2B5EF4-FFF2-40B4-BE49-F238E27FC236}">
                  <a16:creationId xmlns:a16="http://schemas.microsoft.com/office/drawing/2014/main" id="{08AC3D2E-B29E-B325-16CF-C7E8F4850568}"/>
                </a:ext>
              </a:extLst>
            </p:cNvPr>
            <p:cNvSpPr/>
            <p:nvPr/>
          </p:nvSpPr>
          <p:spPr>
            <a:xfrm>
              <a:off x="3962774" y="7091877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35">
                  <a:extLst>
                    <a:ext uri="{FF2B5EF4-FFF2-40B4-BE49-F238E27FC236}">
                      <a16:creationId xmlns:a16="http://schemas.microsoft.com/office/drawing/2014/main" id="{4CA36A64-879B-0A19-FB8C-21AD1DBBDBA6}"/>
                    </a:ext>
                  </a:extLst>
                </p:cNvPr>
                <p:cNvSpPr txBox="1"/>
                <p:nvPr/>
              </p:nvSpPr>
              <p:spPr>
                <a:xfrm>
                  <a:off x="4386788" y="8242010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3,92 Å</a:t>
                  </a:r>
                </a:p>
              </p:txBody>
            </p:sp>
          </mc:Choice>
          <mc:Fallback xmlns="">
            <p:sp>
              <p:nvSpPr>
                <p:cNvPr id="22" name="ZoneTexte 35">
                  <a:extLst>
                    <a:ext uri="{FF2B5EF4-FFF2-40B4-BE49-F238E27FC236}">
                      <a16:creationId xmlns:a16="http://schemas.microsoft.com/office/drawing/2014/main" id="{4CA36A64-879B-0A19-FB8C-21AD1DBBD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788" y="8242010"/>
                  <a:ext cx="1875227" cy="356251"/>
                </a:xfrm>
                <a:prstGeom prst="rect">
                  <a:avLst/>
                </a:prstGeom>
                <a:blipFill>
                  <a:blip r:embed="rId6"/>
                  <a:stretch>
                    <a:fillRect t="-3448" b="-189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Ellipse 37">
              <a:extLst>
                <a:ext uri="{FF2B5EF4-FFF2-40B4-BE49-F238E27FC236}">
                  <a16:creationId xmlns:a16="http://schemas.microsoft.com/office/drawing/2014/main" id="{989A273B-1B43-013F-C0BD-AAB1603ECA44}"/>
                </a:ext>
              </a:extLst>
            </p:cNvPr>
            <p:cNvSpPr/>
            <p:nvPr/>
          </p:nvSpPr>
          <p:spPr>
            <a:xfrm>
              <a:off x="3438043" y="651558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38">
              <a:extLst>
                <a:ext uri="{FF2B5EF4-FFF2-40B4-BE49-F238E27FC236}">
                  <a16:creationId xmlns:a16="http://schemas.microsoft.com/office/drawing/2014/main" id="{C2DA791F-195E-EBD6-26A5-A0B49B3127A0}"/>
                </a:ext>
              </a:extLst>
            </p:cNvPr>
            <p:cNvSpPr/>
            <p:nvPr/>
          </p:nvSpPr>
          <p:spPr>
            <a:xfrm>
              <a:off x="4512845" y="651558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40">
              <a:extLst>
                <a:ext uri="{FF2B5EF4-FFF2-40B4-BE49-F238E27FC236}">
                  <a16:creationId xmlns:a16="http://schemas.microsoft.com/office/drawing/2014/main" id="{71CDDAE9-DEF9-E69B-1802-D0CF8374CE8F}"/>
                </a:ext>
              </a:extLst>
            </p:cNvPr>
            <p:cNvSpPr/>
            <p:nvPr/>
          </p:nvSpPr>
          <p:spPr>
            <a:xfrm>
              <a:off x="4512845" y="768029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41">
              <a:extLst>
                <a:ext uri="{FF2B5EF4-FFF2-40B4-BE49-F238E27FC236}">
                  <a16:creationId xmlns:a16="http://schemas.microsoft.com/office/drawing/2014/main" id="{DE14A55E-C51C-C117-5A46-9AB7E119549C}"/>
                </a:ext>
              </a:extLst>
            </p:cNvPr>
            <p:cNvCxnSpPr/>
            <p:nvPr/>
          </p:nvCxnSpPr>
          <p:spPr>
            <a:xfrm flipV="1">
              <a:off x="3331639" y="6817694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42">
              <a:extLst>
                <a:ext uri="{FF2B5EF4-FFF2-40B4-BE49-F238E27FC236}">
                  <a16:creationId xmlns:a16="http://schemas.microsoft.com/office/drawing/2014/main" id="{46DC2396-268A-D9D7-6542-295AFA8F95B6}"/>
                </a:ext>
              </a:extLst>
            </p:cNvPr>
            <p:cNvSpPr/>
            <p:nvPr/>
          </p:nvSpPr>
          <p:spPr>
            <a:xfrm>
              <a:off x="3109520" y="677735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43">
              <a:extLst>
                <a:ext uri="{FF2B5EF4-FFF2-40B4-BE49-F238E27FC236}">
                  <a16:creationId xmlns:a16="http://schemas.microsoft.com/office/drawing/2014/main" id="{FE9B17CA-113A-9751-6040-ED28A5E4010A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>
              <a:off x="3891246" y="6744494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44">
              <a:extLst>
                <a:ext uri="{FF2B5EF4-FFF2-40B4-BE49-F238E27FC236}">
                  <a16:creationId xmlns:a16="http://schemas.microsoft.com/office/drawing/2014/main" id="{345CB000-023A-4D76-B3CF-B18B4F6C5708}"/>
                </a:ext>
              </a:extLst>
            </p:cNvPr>
            <p:cNvCxnSpPr/>
            <p:nvPr/>
          </p:nvCxnSpPr>
          <p:spPr>
            <a:xfrm flipV="1">
              <a:off x="4394638" y="6831144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45">
              <a:extLst>
                <a:ext uri="{FF2B5EF4-FFF2-40B4-BE49-F238E27FC236}">
                  <a16:creationId xmlns:a16="http://schemas.microsoft.com/office/drawing/2014/main" id="{EC86D0F2-697C-9F2C-C4F3-D4C5365B8922}"/>
                </a:ext>
              </a:extLst>
            </p:cNvPr>
            <p:cNvCxnSpPr/>
            <p:nvPr/>
          </p:nvCxnSpPr>
          <p:spPr>
            <a:xfrm>
              <a:off x="3568053" y="8170970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47">
              <a:extLst>
                <a:ext uri="{FF2B5EF4-FFF2-40B4-BE49-F238E27FC236}">
                  <a16:creationId xmlns:a16="http://schemas.microsoft.com/office/drawing/2014/main" id="{08B7F3B7-A12E-40EE-6F2A-C94C3B186046}"/>
                </a:ext>
              </a:extLst>
            </p:cNvPr>
            <p:cNvCxnSpPr/>
            <p:nvPr/>
          </p:nvCxnSpPr>
          <p:spPr>
            <a:xfrm flipV="1">
              <a:off x="3331639" y="7959605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48">
              <a:extLst>
                <a:ext uri="{FF2B5EF4-FFF2-40B4-BE49-F238E27FC236}">
                  <a16:creationId xmlns:a16="http://schemas.microsoft.com/office/drawing/2014/main" id="{4650CC59-83B2-40D6-C953-60119DC5BE3F}"/>
                </a:ext>
              </a:extLst>
            </p:cNvPr>
            <p:cNvCxnSpPr/>
            <p:nvPr/>
          </p:nvCxnSpPr>
          <p:spPr>
            <a:xfrm flipV="1">
              <a:off x="4410195" y="7972596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53">
              <a:extLst>
                <a:ext uri="{FF2B5EF4-FFF2-40B4-BE49-F238E27FC236}">
                  <a16:creationId xmlns:a16="http://schemas.microsoft.com/office/drawing/2014/main" id="{DA9876E5-626F-DF20-CC03-87B59900D9D2}"/>
                </a:ext>
              </a:extLst>
            </p:cNvPr>
            <p:cNvCxnSpPr>
              <a:stCxn id="25" idx="0"/>
              <a:endCxn id="24" idx="4"/>
            </p:cNvCxnSpPr>
            <p:nvPr/>
          </p:nvCxnSpPr>
          <p:spPr>
            <a:xfrm flipV="1">
              <a:off x="4739447" y="6973399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74">
              <a:extLst>
                <a:ext uri="{FF2B5EF4-FFF2-40B4-BE49-F238E27FC236}">
                  <a16:creationId xmlns:a16="http://schemas.microsoft.com/office/drawing/2014/main" id="{97F16EE8-6495-819C-5CE8-514410FDB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733" y="6952076"/>
              <a:ext cx="0" cy="4810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75">
              <a:extLst>
                <a:ext uri="{FF2B5EF4-FFF2-40B4-BE49-F238E27FC236}">
                  <a16:creationId xmlns:a16="http://schemas.microsoft.com/office/drawing/2014/main" id="{2F54A8D8-84FD-C2FC-825B-B2E5065112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733" y="7445690"/>
              <a:ext cx="43864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76">
              <a:extLst>
                <a:ext uri="{FF2B5EF4-FFF2-40B4-BE49-F238E27FC236}">
                  <a16:creationId xmlns:a16="http://schemas.microsoft.com/office/drawing/2014/main" id="{3FD55109-1DB7-3642-3C16-8C12DBDF0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146" y="7137822"/>
              <a:ext cx="401957" cy="2952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77">
              <a:extLst>
                <a:ext uri="{FF2B5EF4-FFF2-40B4-BE49-F238E27FC236}">
                  <a16:creationId xmlns:a16="http://schemas.microsoft.com/office/drawing/2014/main" id="{4AA197CA-87FC-66F9-C701-A6AC3E3362D4}"/>
                </a:ext>
              </a:extLst>
            </p:cNvPr>
            <p:cNvSpPr txBox="1"/>
            <p:nvPr/>
          </p:nvSpPr>
          <p:spPr>
            <a:xfrm>
              <a:off x="5528102" y="7242914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[100]</a:t>
              </a:r>
            </a:p>
          </p:txBody>
        </p: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3670501B-0B68-4367-D09F-6173225D1A80}"/>
                </a:ext>
              </a:extLst>
            </p:cNvPr>
            <p:cNvSpPr txBox="1"/>
            <p:nvPr/>
          </p:nvSpPr>
          <p:spPr>
            <a:xfrm>
              <a:off x="5636915" y="6888107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[010]</a:t>
              </a:r>
            </a:p>
          </p:txBody>
        </p:sp>
        <p:sp>
          <p:nvSpPr>
            <p:cNvPr id="39" name="ZoneTexte 79">
              <a:extLst>
                <a:ext uri="{FF2B5EF4-FFF2-40B4-BE49-F238E27FC236}">
                  <a16:creationId xmlns:a16="http://schemas.microsoft.com/office/drawing/2014/main" id="{88769EA2-6427-FB7E-F39A-6D58B8622150}"/>
                </a:ext>
              </a:extLst>
            </p:cNvPr>
            <p:cNvSpPr txBox="1"/>
            <p:nvPr/>
          </p:nvSpPr>
          <p:spPr>
            <a:xfrm>
              <a:off x="5033869" y="6657336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[001]</a:t>
              </a:r>
            </a:p>
          </p:txBody>
        </p:sp>
        <p:sp>
          <p:nvSpPr>
            <p:cNvPr id="40" name="Ellipse 90">
              <a:extLst>
                <a:ext uri="{FF2B5EF4-FFF2-40B4-BE49-F238E27FC236}">
                  <a16:creationId xmlns:a16="http://schemas.microsoft.com/office/drawing/2014/main" id="{B53876DF-3636-A4E3-3758-73C05C0997C3}"/>
                </a:ext>
              </a:extLst>
            </p:cNvPr>
            <p:cNvSpPr/>
            <p:nvPr/>
          </p:nvSpPr>
          <p:spPr>
            <a:xfrm>
              <a:off x="4348482" y="7189628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52">
              <a:extLst>
                <a:ext uri="{FF2B5EF4-FFF2-40B4-BE49-F238E27FC236}">
                  <a16:creationId xmlns:a16="http://schemas.microsoft.com/office/drawing/2014/main" id="{C6D5115A-1609-3D40-8472-F26BB04DE3C6}"/>
                </a:ext>
              </a:extLst>
            </p:cNvPr>
            <p:cNvCxnSpPr>
              <a:stCxn id="56" idx="0"/>
              <a:endCxn id="47" idx="4"/>
            </p:cNvCxnSpPr>
            <p:nvPr/>
          </p:nvCxnSpPr>
          <p:spPr>
            <a:xfrm flipV="1">
              <a:off x="4410924" y="7235165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lipse 93">
              <a:extLst>
                <a:ext uri="{FF2B5EF4-FFF2-40B4-BE49-F238E27FC236}">
                  <a16:creationId xmlns:a16="http://schemas.microsoft.com/office/drawing/2014/main" id="{1063B912-259C-A5E7-64EC-E75925FB58F3}"/>
                </a:ext>
              </a:extLst>
            </p:cNvPr>
            <p:cNvSpPr/>
            <p:nvPr/>
          </p:nvSpPr>
          <p:spPr>
            <a:xfrm>
              <a:off x="3823624" y="664102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56">
              <a:extLst>
                <a:ext uri="{FF2B5EF4-FFF2-40B4-BE49-F238E27FC236}">
                  <a16:creationId xmlns:a16="http://schemas.microsoft.com/office/drawing/2014/main" id="{F016FBFA-8273-6A22-E107-83DF8F4EE4DA}"/>
                </a:ext>
              </a:extLst>
            </p:cNvPr>
            <p:cNvCxnSpPr>
              <a:stCxn id="27" idx="6"/>
              <a:endCxn id="47" idx="2"/>
            </p:cNvCxnSpPr>
            <p:nvPr/>
          </p:nvCxnSpPr>
          <p:spPr>
            <a:xfrm>
              <a:off x="3562723" y="7006261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Ellipse 102">
              <a:extLst>
                <a:ext uri="{FF2B5EF4-FFF2-40B4-BE49-F238E27FC236}">
                  <a16:creationId xmlns:a16="http://schemas.microsoft.com/office/drawing/2014/main" id="{69CE4330-EA61-052E-10D2-9A9476B5F855}"/>
                </a:ext>
              </a:extLst>
            </p:cNvPr>
            <p:cNvSpPr/>
            <p:nvPr/>
          </p:nvSpPr>
          <p:spPr>
            <a:xfrm>
              <a:off x="3275496" y="721681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5" name="Connecteur droit 51">
              <a:extLst>
                <a:ext uri="{FF2B5EF4-FFF2-40B4-BE49-F238E27FC236}">
                  <a16:creationId xmlns:a16="http://schemas.microsoft.com/office/drawing/2014/main" id="{53BB4C73-6171-4935-C15C-AF252DA7FB20}"/>
                </a:ext>
              </a:extLst>
            </p:cNvPr>
            <p:cNvCxnSpPr>
              <a:stCxn id="54" idx="0"/>
              <a:endCxn id="27" idx="4"/>
            </p:cNvCxnSpPr>
            <p:nvPr/>
          </p:nvCxnSpPr>
          <p:spPr>
            <a:xfrm flipV="1">
              <a:off x="3336121" y="7235165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104">
              <a:extLst>
                <a:ext uri="{FF2B5EF4-FFF2-40B4-BE49-F238E27FC236}">
                  <a16:creationId xmlns:a16="http://schemas.microsoft.com/office/drawing/2014/main" id="{FA2F3B3E-F473-2351-9553-D5F1FC2F3A51}"/>
                </a:ext>
              </a:extLst>
            </p:cNvPr>
            <p:cNvCxnSpPr>
              <a:stCxn id="54" idx="7"/>
            </p:cNvCxnSpPr>
            <p:nvPr/>
          </p:nvCxnSpPr>
          <p:spPr>
            <a:xfrm flipV="1">
              <a:off x="3496353" y="6791706"/>
              <a:ext cx="1180856" cy="12174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57">
              <a:extLst>
                <a:ext uri="{FF2B5EF4-FFF2-40B4-BE49-F238E27FC236}">
                  <a16:creationId xmlns:a16="http://schemas.microsoft.com/office/drawing/2014/main" id="{C67EB27B-C4EF-D85A-5BAF-3B2F3805B236}"/>
                </a:ext>
              </a:extLst>
            </p:cNvPr>
            <p:cNvSpPr/>
            <p:nvPr/>
          </p:nvSpPr>
          <p:spPr>
            <a:xfrm>
              <a:off x="4184322" y="677735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80">
              <a:extLst>
                <a:ext uri="{FF2B5EF4-FFF2-40B4-BE49-F238E27FC236}">
                  <a16:creationId xmlns:a16="http://schemas.microsoft.com/office/drawing/2014/main" id="{102F71AC-2ED2-0430-E6F9-270D374AB2A6}"/>
                </a:ext>
              </a:extLst>
            </p:cNvPr>
            <p:cNvSpPr/>
            <p:nvPr/>
          </p:nvSpPr>
          <p:spPr>
            <a:xfrm>
              <a:off x="3653974" y="7356753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Connecteur droit avec flèche 112">
              <a:extLst>
                <a:ext uri="{FF2B5EF4-FFF2-40B4-BE49-F238E27FC236}">
                  <a16:creationId xmlns:a16="http://schemas.microsoft.com/office/drawing/2014/main" id="{E421090E-F659-C12B-C4F3-30E06EAEF9E1}"/>
                </a:ext>
              </a:extLst>
            </p:cNvPr>
            <p:cNvCxnSpPr/>
            <p:nvPr/>
          </p:nvCxnSpPr>
          <p:spPr>
            <a:xfrm flipV="1">
              <a:off x="4899678" y="6379236"/>
              <a:ext cx="184577" cy="1946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120">
              <a:extLst>
                <a:ext uri="{FF2B5EF4-FFF2-40B4-BE49-F238E27FC236}">
                  <a16:creationId xmlns:a16="http://schemas.microsoft.com/office/drawing/2014/main" id="{371E1602-9792-6354-7A4C-43128F2F8DD2}"/>
                </a:ext>
              </a:extLst>
            </p:cNvPr>
            <p:cNvCxnSpPr>
              <a:stCxn id="56" idx="6"/>
            </p:cNvCxnSpPr>
            <p:nvPr/>
          </p:nvCxnSpPr>
          <p:spPr>
            <a:xfrm>
              <a:off x="4637525" y="8170971"/>
              <a:ext cx="388177" cy="618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99">
              <a:extLst>
                <a:ext uri="{FF2B5EF4-FFF2-40B4-BE49-F238E27FC236}">
                  <a16:creationId xmlns:a16="http://schemas.microsoft.com/office/drawing/2014/main" id="{62DFAF52-3BFC-EAF6-0EFB-B98D6E219095}"/>
                </a:ext>
              </a:extLst>
            </p:cNvPr>
            <p:cNvSpPr/>
            <p:nvPr/>
          </p:nvSpPr>
          <p:spPr>
            <a:xfrm>
              <a:off x="3811568" y="782513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Connecteur droit avec flèche 106">
              <a:extLst>
                <a:ext uri="{FF2B5EF4-FFF2-40B4-BE49-F238E27FC236}">
                  <a16:creationId xmlns:a16="http://schemas.microsoft.com/office/drawing/2014/main" id="{9AC0D331-F121-1A06-5BD5-90A9549B4FAC}"/>
                </a:ext>
              </a:extLst>
            </p:cNvPr>
            <p:cNvCxnSpPr>
              <a:endCxn id="56" idx="2"/>
            </p:cNvCxnSpPr>
            <p:nvPr/>
          </p:nvCxnSpPr>
          <p:spPr>
            <a:xfrm flipV="1">
              <a:off x="3337773" y="8170971"/>
              <a:ext cx="846548" cy="618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124">
              <a:extLst>
                <a:ext uri="{FF2B5EF4-FFF2-40B4-BE49-F238E27FC236}">
                  <a16:creationId xmlns:a16="http://schemas.microsoft.com/office/drawing/2014/main" id="{BE6E0539-DBDD-E360-0A02-15DB390FB35C}"/>
                </a:ext>
              </a:extLst>
            </p:cNvPr>
            <p:cNvCxnSpPr/>
            <p:nvPr/>
          </p:nvCxnSpPr>
          <p:spPr>
            <a:xfrm flipV="1">
              <a:off x="3336948" y="8084577"/>
              <a:ext cx="548235" cy="10125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49">
              <a:extLst>
                <a:ext uri="{FF2B5EF4-FFF2-40B4-BE49-F238E27FC236}">
                  <a16:creationId xmlns:a16="http://schemas.microsoft.com/office/drawing/2014/main" id="{70FB512F-C568-C838-BC4C-45E276FF2ADC}"/>
                </a:ext>
              </a:extLst>
            </p:cNvPr>
            <p:cNvSpPr/>
            <p:nvPr/>
          </p:nvSpPr>
          <p:spPr>
            <a:xfrm>
              <a:off x="3109520" y="794206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5" name="Connecteur droit avec flèche 129">
              <a:extLst>
                <a:ext uri="{FF2B5EF4-FFF2-40B4-BE49-F238E27FC236}">
                  <a16:creationId xmlns:a16="http://schemas.microsoft.com/office/drawing/2014/main" id="{B3F4FDF2-A9C1-29DC-0F3A-F55079600A0F}"/>
                </a:ext>
              </a:extLst>
            </p:cNvPr>
            <p:cNvCxnSpPr/>
            <p:nvPr/>
          </p:nvCxnSpPr>
          <p:spPr>
            <a:xfrm flipV="1">
              <a:off x="4180469" y="7950419"/>
              <a:ext cx="408097" cy="7536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0">
              <a:extLst>
                <a:ext uri="{FF2B5EF4-FFF2-40B4-BE49-F238E27FC236}">
                  <a16:creationId xmlns:a16="http://schemas.microsoft.com/office/drawing/2014/main" id="{E571910D-3311-D8C2-0DCD-D590C46A382B}"/>
                </a:ext>
              </a:extLst>
            </p:cNvPr>
            <p:cNvSpPr/>
            <p:nvPr/>
          </p:nvSpPr>
          <p:spPr>
            <a:xfrm>
              <a:off x="4184322" y="794206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137">
                  <a:extLst>
                    <a:ext uri="{FF2B5EF4-FFF2-40B4-BE49-F238E27FC236}">
                      <a16:creationId xmlns:a16="http://schemas.microsoft.com/office/drawing/2014/main" id="{C8CDF8A0-73D6-0419-DFB4-B9910C174866}"/>
                    </a:ext>
                  </a:extLst>
                </p:cNvPr>
                <p:cNvSpPr txBox="1"/>
                <p:nvPr/>
              </p:nvSpPr>
              <p:spPr>
                <a:xfrm>
                  <a:off x="4793562" y="6321515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6,79 Å</a:t>
                  </a:r>
                </a:p>
              </p:txBody>
            </p:sp>
          </mc:Choice>
          <mc:Fallback xmlns="">
            <p:sp>
              <p:nvSpPr>
                <p:cNvPr id="57" name="ZoneTexte 137">
                  <a:extLst>
                    <a:ext uri="{FF2B5EF4-FFF2-40B4-BE49-F238E27FC236}">
                      <a16:creationId xmlns:a16="http://schemas.microsoft.com/office/drawing/2014/main" id="{C8CDF8A0-73D6-0419-DFB4-B9910C1748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562" y="6321515"/>
                  <a:ext cx="1875227" cy="356251"/>
                </a:xfrm>
                <a:prstGeom prst="rect">
                  <a:avLst/>
                </a:prstGeom>
                <a:blipFill>
                  <a:blip r:embed="rId7"/>
                  <a:stretch>
                    <a:fillRect t="-3448" b="-189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138">
                  <a:extLst>
                    <a:ext uri="{FF2B5EF4-FFF2-40B4-BE49-F238E27FC236}">
                      <a16:creationId xmlns:a16="http://schemas.microsoft.com/office/drawing/2014/main" id="{75FC35A2-2619-4A81-4389-8E1A40A51C5B}"/>
                    </a:ext>
                  </a:extLst>
                </p:cNvPr>
                <p:cNvSpPr txBox="1"/>
                <p:nvPr/>
              </p:nvSpPr>
              <p:spPr>
                <a:xfrm>
                  <a:off x="4929888" y="7663886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2,77 Å</a:t>
                  </a:r>
                </a:p>
              </p:txBody>
            </p:sp>
          </mc:Choice>
          <mc:Fallback xmlns="">
            <p:sp>
              <p:nvSpPr>
                <p:cNvPr id="58" name="ZoneTexte 138">
                  <a:extLst>
                    <a:ext uri="{FF2B5EF4-FFF2-40B4-BE49-F238E27FC236}">
                      <a16:creationId xmlns:a16="http://schemas.microsoft.com/office/drawing/2014/main" id="{75FC35A2-2619-4A81-4389-8E1A40A51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9888" y="7663886"/>
                  <a:ext cx="1875227" cy="356251"/>
                </a:xfrm>
                <a:prstGeom prst="rect">
                  <a:avLst/>
                </a:prstGeom>
                <a:blipFill>
                  <a:blip r:embed="rId8"/>
                  <a:stretch>
                    <a:fillRect t="-3390" b="-1694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Flèche droite 155">
              <a:extLst>
                <a:ext uri="{FF2B5EF4-FFF2-40B4-BE49-F238E27FC236}">
                  <a16:creationId xmlns:a16="http://schemas.microsoft.com/office/drawing/2014/main" id="{8EB1ABEB-8C14-994C-AEAA-1A9CB8B08839}"/>
                </a:ext>
              </a:extLst>
            </p:cNvPr>
            <p:cNvSpPr/>
            <p:nvPr/>
          </p:nvSpPr>
          <p:spPr>
            <a:xfrm>
              <a:off x="6723394" y="5004762"/>
              <a:ext cx="304375" cy="229427"/>
            </a:xfrm>
            <a:prstGeom prst="rightArrow">
              <a:avLst/>
            </a:prstGeom>
            <a:solidFill>
              <a:srgbClr val="007AB3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156">
                  <a:extLst>
                    <a:ext uri="{FF2B5EF4-FFF2-40B4-BE49-F238E27FC236}">
                      <a16:creationId xmlns:a16="http://schemas.microsoft.com/office/drawing/2014/main" id="{03865FA2-CA17-9CE9-15F3-803E52201AC8}"/>
                    </a:ext>
                  </a:extLst>
                </p:cNvPr>
                <p:cNvSpPr txBox="1"/>
                <p:nvPr/>
              </p:nvSpPr>
              <p:spPr>
                <a:xfrm>
                  <a:off x="7163739" y="4716208"/>
                  <a:ext cx="4651492" cy="69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0" dirty="0">
                      <a:solidFill>
                        <a:srgbClr val="FFF8E5"/>
                      </a:solidFill>
                    </a:rPr>
                    <a:t>Calculated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a14:m>
                  <a:r>
                    <a:rPr lang="en-GB" dirty="0">
                      <a:solidFill>
                        <a:srgbClr val="FFF8E5"/>
                      </a:solidFill>
                    </a:rPr>
                    <a:t> for the [110] 5-atoms chains works also for the full cluster. </a:t>
                  </a:r>
                </a:p>
              </p:txBody>
            </p:sp>
          </mc:Choice>
          <mc:Fallback xmlns="">
            <p:sp>
              <p:nvSpPr>
                <p:cNvPr id="60" name="ZoneTexte 156">
                  <a:extLst>
                    <a:ext uri="{FF2B5EF4-FFF2-40B4-BE49-F238E27FC236}">
                      <a16:creationId xmlns:a16="http://schemas.microsoft.com/office/drawing/2014/main" id="{03865FA2-CA17-9CE9-15F3-803E52201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739" y="4716208"/>
                  <a:ext cx="4651492" cy="693607"/>
                </a:xfrm>
                <a:prstGeom prst="rect">
                  <a:avLst/>
                </a:prstGeom>
                <a:blipFill>
                  <a:blip r:embed="rId9"/>
                  <a:stretch>
                    <a:fillRect l="-1835" t="-5310" b="-849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Image 151">
              <a:extLst>
                <a:ext uri="{FF2B5EF4-FFF2-40B4-BE49-F238E27FC236}">
                  <a16:creationId xmlns:a16="http://schemas.microsoft.com/office/drawing/2014/main" id="{257BAF9A-CDEA-9807-8357-BF687E12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5898" y="5507135"/>
              <a:ext cx="4189928" cy="2868121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62" name="ZoneTexte 157">
              <a:extLst>
                <a:ext uri="{FF2B5EF4-FFF2-40B4-BE49-F238E27FC236}">
                  <a16:creationId xmlns:a16="http://schemas.microsoft.com/office/drawing/2014/main" id="{8E00FF33-1448-521E-3D4D-FAA720FD9214}"/>
                </a:ext>
              </a:extLst>
            </p:cNvPr>
            <p:cNvSpPr txBox="1"/>
            <p:nvPr/>
          </p:nvSpPr>
          <p:spPr>
            <a:xfrm>
              <a:off x="7215897" y="8360501"/>
              <a:ext cx="4189929" cy="233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Polar angle (degree)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D3236A-F780-9408-9B0A-DAC90A95B1C0}"/>
                </a:ext>
              </a:extLst>
            </p:cNvPr>
            <p:cNvSpPr/>
            <p:nvPr/>
          </p:nvSpPr>
          <p:spPr>
            <a:xfrm>
              <a:off x="2683768" y="6795501"/>
              <a:ext cx="1236060" cy="4156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2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Pt</a:t>
              </a:r>
              <a:endParaRPr lang="fr-FR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827ECAF-F71D-9D1B-6031-3F2631A5ADA1}"/>
              </a:ext>
            </a:extLst>
          </p:cNvPr>
          <p:cNvSpPr txBox="1"/>
          <p:nvPr/>
        </p:nvSpPr>
        <p:spPr>
          <a:xfrm>
            <a:off x="3908178" y="468311"/>
            <a:ext cx="681404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Methodology for atomic chains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F3A41FF-3AF8-C4F7-6CBB-6984B13CD494}"/>
              </a:ext>
            </a:extLst>
          </p:cNvPr>
          <p:cNvSpPr txBox="1"/>
          <p:nvPr/>
        </p:nvSpPr>
        <p:spPr>
          <a:xfrm>
            <a:off x="12588664" y="4790032"/>
            <a:ext cx="1907230" cy="11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 order n = 9</a:t>
            </a:r>
          </a:p>
          <a:p>
            <a:r>
              <a:rPr kumimoji="1" lang="en-US" altLang="ja-JP" dirty="0"/>
              <a:t>Π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 order n = 6</a:t>
            </a:r>
          </a:p>
          <a:p>
            <a:r>
              <a:rPr kumimoji="1" lang="en-US" altLang="ja-JP" dirty="0"/>
              <a:t>MI</a:t>
            </a:r>
            <a:r>
              <a:rPr kumimoji="1" lang="en-US" altLang="ja-JP" baseline="-25000" dirty="0"/>
              <a:t> </a:t>
            </a:r>
            <a:endParaRPr kumimoji="1" lang="ja-JP" altLang="en-US" dirty="0"/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29895941-2AF8-E3F6-61D3-CB162454030F}"/>
              </a:ext>
            </a:extLst>
          </p:cNvPr>
          <p:cNvCxnSpPr>
            <a:cxnSpLocks/>
          </p:cNvCxnSpPr>
          <p:nvPr/>
        </p:nvCxnSpPr>
        <p:spPr>
          <a:xfrm>
            <a:off x="11948681" y="4949846"/>
            <a:ext cx="5091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4DC8312-D459-9564-14F0-399F38B0E712}"/>
              </a:ext>
            </a:extLst>
          </p:cNvPr>
          <p:cNvCxnSpPr>
            <a:cxnSpLocks/>
          </p:cNvCxnSpPr>
          <p:nvPr/>
        </p:nvCxnSpPr>
        <p:spPr>
          <a:xfrm>
            <a:off x="11948681" y="5315589"/>
            <a:ext cx="509191" cy="0"/>
          </a:xfrm>
          <a:prstGeom prst="line">
            <a:avLst/>
          </a:prstGeom>
          <a:ln w="38100">
            <a:solidFill>
              <a:srgbClr val="F01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EA803007-4A61-DB3D-D3AE-6B0EECE4D0B2}"/>
              </a:ext>
            </a:extLst>
          </p:cNvPr>
          <p:cNvCxnSpPr>
            <a:cxnSpLocks/>
          </p:cNvCxnSpPr>
          <p:nvPr/>
        </p:nvCxnSpPr>
        <p:spPr>
          <a:xfrm>
            <a:off x="11948681" y="5699625"/>
            <a:ext cx="509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6A632C6-3BDE-7014-3903-85BD43976742}"/>
              </a:ext>
            </a:extLst>
          </p:cNvPr>
          <p:cNvSpPr/>
          <p:nvPr/>
        </p:nvSpPr>
        <p:spPr>
          <a:xfrm>
            <a:off x="11854751" y="4575568"/>
            <a:ext cx="2558689" cy="14649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732840-08B6-419A-5D4A-D102DB579205}"/>
              </a:ext>
            </a:extLst>
          </p:cNvPr>
          <p:cNvCxnSpPr>
            <a:cxnSpLocks/>
            <a:stCxn id="77" idx="1"/>
            <a:endCxn id="80" idx="3"/>
          </p:cNvCxnSpPr>
          <p:nvPr/>
        </p:nvCxnSpPr>
        <p:spPr>
          <a:xfrm flipH="1">
            <a:off x="10925111" y="5308033"/>
            <a:ext cx="929640" cy="547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BE7F4B0-0456-FF59-1AB6-4B1648B88530}"/>
              </a:ext>
            </a:extLst>
          </p:cNvPr>
          <p:cNvSpPr/>
          <p:nvPr/>
        </p:nvSpPr>
        <p:spPr>
          <a:xfrm>
            <a:off x="9935107" y="5513109"/>
            <a:ext cx="990004" cy="684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574787-1111-529F-0891-F9DA02198A16}"/>
              </a:ext>
            </a:extLst>
          </p:cNvPr>
          <p:cNvSpPr txBox="1"/>
          <p:nvPr/>
        </p:nvSpPr>
        <p:spPr>
          <a:xfrm>
            <a:off x="11414327" y="6455429"/>
            <a:ext cx="3081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Π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 is faster than G</a:t>
            </a:r>
            <a:r>
              <a:rPr kumimoji="1" lang="en-US" altLang="ja-JP" sz="2800" baseline="-25000" dirty="0"/>
              <a:t>1</a:t>
            </a:r>
          </a:p>
          <a:p>
            <a:r>
              <a:rPr kumimoji="1" lang="en-US" altLang="ja-JP" sz="2800" dirty="0"/>
              <a:t>CPU </a:t>
            </a:r>
            <a:r>
              <a:rPr kumimoji="1" lang="ja-JP" altLang="en-US" sz="2800" dirty="0"/>
              <a:t>∝</a:t>
            </a:r>
            <a:r>
              <a:rPr kumimoji="1" lang="en-US" altLang="ja-JP" sz="2800" dirty="0"/>
              <a:t>(N</a:t>
            </a:r>
            <a:r>
              <a:rPr kumimoji="1" lang="en-US" altLang="ja-JP" sz="2800" baseline="-25000" dirty="0"/>
              <a:t>at</a:t>
            </a:r>
            <a:r>
              <a:rPr kumimoji="1" lang="en-US" altLang="ja-JP" sz="2800" dirty="0"/>
              <a:t>-1)</a:t>
            </a:r>
            <a:r>
              <a:rPr kumimoji="1" lang="en-US" altLang="ja-JP" sz="2800" baseline="30000" dirty="0"/>
              <a:t>n</a:t>
            </a:r>
            <a:r>
              <a:rPr kumimoji="1" lang="en-US" altLang="ja-JP" sz="2800" dirty="0"/>
              <a:t> 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6143347"/>
      </p:ext>
    </p:extLst>
  </p:cSld>
  <p:clrMapOvr>
    <a:masterClrMapping/>
  </p:clrMapOvr>
</p:sld>
</file>

<file path=ppt/theme/theme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TM02900771[[fn=スライス]]</Template>
  <TotalTime>6821</TotalTime>
  <Words>4617</Words>
  <Application>Microsoft Office PowerPoint</Application>
  <PresentationFormat>ユーザー設定</PresentationFormat>
  <Paragraphs>852</Paragraphs>
  <Slides>65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65</vt:i4>
      </vt:variant>
    </vt:vector>
  </HeadingPairs>
  <TitlesOfParts>
    <vt:vector size="77" baseType="lpstr">
      <vt:lpstr>Arial MT</vt:lpstr>
      <vt:lpstr>ui-sans-serif</vt:lpstr>
      <vt:lpstr>游ゴシック</vt:lpstr>
      <vt:lpstr>游ゴシック Light</vt:lpstr>
      <vt:lpstr>Aptos</vt:lpstr>
      <vt:lpstr>Aptos Display</vt:lpstr>
      <vt:lpstr>Arial</vt:lpstr>
      <vt:lpstr>Cambria Math</vt:lpstr>
      <vt:lpstr>Wingdings</vt:lpstr>
      <vt:lpstr>1_デザインの設定</vt:lpstr>
      <vt:lpstr>デザインの設定</vt:lpstr>
      <vt:lpstr>Office テーマ</vt:lpstr>
      <vt:lpstr>Modeling X-ray photoelectron diffraction  forcing/accelerating convergence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9_SrSr-atomic chain at 1344.50eV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X-ray photoelectron diffraction      ~ accelerating convergence ~</dc:title>
  <dc:creator>Shin YASUDA</dc:creator>
  <cp:lastModifiedBy>Shin YASUDA</cp:lastModifiedBy>
  <cp:revision>91</cp:revision>
  <dcterms:created xsi:type="dcterms:W3CDTF">2024-05-21T06:28:11Z</dcterms:created>
  <dcterms:modified xsi:type="dcterms:W3CDTF">2024-11-07T00:51:57Z</dcterms:modified>
</cp:coreProperties>
</file>